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9" r:id="rId5"/>
    <p:sldId id="266" r:id="rId6"/>
    <p:sldId id="280" r:id="rId7"/>
    <p:sldId id="281" r:id="rId8"/>
    <p:sldId id="282" r:id="rId9"/>
    <p:sldId id="283" r:id="rId10"/>
    <p:sldId id="284" r:id="rId11"/>
    <p:sldId id="285" r:id="rId12"/>
    <p:sldId id="268" r:id="rId13"/>
    <p:sldId id="275" r:id="rId14"/>
    <p:sldId id="276" r:id="rId15"/>
    <p:sldId id="277" r:id="rId16"/>
    <p:sldId id="278" r:id="rId17"/>
    <p:sldId id="274" r:id="rId18"/>
    <p:sldId id="286" r:id="rId19"/>
    <p:sldId id="287" r:id="rId20"/>
    <p:sldId id="288" r:id="rId21"/>
    <p:sldId id="289" r:id="rId22"/>
    <p:sldId id="291" r:id="rId23"/>
    <p:sldId id="292" r:id="rId24"/>
    <p:sldId id="293" r:id="rId25"/>
    <p:sldId id="298" r:id="rId26"/>
    <p:sldId id="297" r:id="rId27"/>
    <p:sldId id="296" r:id="rId28"/>
    <p:sldId id="299" r:id="rId29"/>
    <p:sldId id="301" r:id="rId30"/>
    <p:sldId id="273" r:id="rId31"/>
    <p:sldId id="279" r:id="rId32"/>
    <p:sldId id="26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29492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55309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41554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402409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93998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863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50312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8369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22060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58401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40707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EBE70-ABB7-4612-B803-099DBB9EB0EC}" type="datetimeFigureOut">
              <a:rPr lang="en-US" smtClean="0"/>
              <a:t>9/19/2023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DD63-FFBA-4B78-8F48-FACC2A732046}" type="slidenum">
              <a:rPr lang="en-US" smtClean="0"/>
              <a:t>‹#›</a:t>
            </a:fld>
            <a:endParaRPr lang="en-US" dirty="0"/>
          </a:p>
        </p:txBody>
      </p:sp>
    </p:spTree>
    <p:extLst>
      <p:ext uri="{BB962C8B-B14F-4D97-AF65-F5344CB8AC3E}">
        <p14:creationId xmlns:p14="http://schemas.microsoft.com/office/powerpoint/2010/main" val="3375109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tmp"/></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census.gov/data/datasets/time-series/demo/popest/intercensal-2000-2010-cities-and-towns.html" TargetMode="External"/><Relationship Id="rId2" Type="http://schemas.openxmlformats.org/officeDocument/2006/relationships/hyperlink" Target="https://www.kaggle.com/datasets/joebeachcapital/homicides" TargetMode="External"/><Relationship Id="rId1" Type="http://schemas.openxmlformats.org/officeDocument/2006/relationships/slideLayout" Target="../slideLayouts/slideLayout1.xml"/><Relationship Id="rId4" Type="http://schemas.openxmlformats.org/officeDocument/2006/relationships/hyperlink" Target="https://www.census.gov/programs-surveys/popest/technical-documentation/research/evaluation-estimates/2020-evaluation-estimates/2010s-cities-and-towns-total.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3E92-FE1F-CB23-48DB-C6783DF5BF55}"/>
              </a:ext>
            </a:extLst>
          </p:cNvPr>
          <p:cNvSpPr>
            <a:spLocks noGrp="1"/>
          </p:cNvSpPr>
          <p:nvPr>
            <p:ph type="ctrTitle"/>
          </p:nvPr>
        </p:nvSpPr>
        <p:spPr>
          <a:xfrm>
            <a:off x="1429657" y="1557790"/>
            <a:ext cx="9144000" cy="2197213"/>
          </a:xfrm>
        </p:spPr>
        <p:txBody>
          <a:bodyPr>
            <a:normAutofit/>
          </a:bodyPr>
          <a:lstStyle/>
          <a:p>
            <a:r>
              <a:rPr lang="en-US" sz="4800" b="1" dirty="0">
                <a:solidFill>
                  <a:schemeClr val="bg1"/>
                </a:solidFill>
              </a:rPr>
              <a:t>Homicide over the past decade</a:t>
            </a:r>
            <a:br>
              <a:rPr lang="en-US" sz="4800" b="1" dirty="0">
                <a:solidFill>
                  <a:schemeClr val="bg1"/>
                </a:solidFill>
              </a:rPr>
            </a:br>
            <a:r>
              <a:rPr lang="en-US" sz="4800" b="1" dirty="0">
                <a:solidFill>
                  <a:schemeClr val="bg1"/>
                </a:solidFill>
              </a:rPr>
              <a:t>Project-4 Group-1</a:t>
            </a:r>
            <a:br>
              <a:rPr lang="en-US" sz="4800" b="1" dirty="0">
                <a:solidFill>
                  <a:schemeClr val="bg1"/>
                </a:solidFill>
              </a:rPr>
            </a:br>
            <a:r>
              <a:rPr lang="en-US" sz="4800" b="1" dirty="0">
                <a:solidFill>
                  <a:schemeClr val="bg1"/>
                </a:solidFill>
              </a:rPr>
              <a:t>SMU Data Science Bootcamp</a:t>
            </a:r>
            <a:endParaRPr lang="en-US" sz="4800" dirty="0">
              <a:solidFill>
                <a:schemeClr val="bg1"/>
              </a:solidFill>
            </a:endParaRPr>
          </a:p>
        </p:txBody>
      </p:sp>
      <p:sp>
        <p:nvSpPr>
          <p:cNvPr id="3" name="Subtitle 2">
            <a:extLst>
              <a:ext uri="{FF2B5EF4-FFF2-40B4-BE49-F238E27FC236}">
                <a16:creationId xmlns:a16="http://schemas.microsoft.com/office/drawing/2014/main" id="{46420CC5-C343-14F5-7CE8-75B3877C3EC2}"/>
              </a:ext>
            </a:extLst>
          </p:cNvPr>
          <p:cNvSpPr>
            <a:spLocks noGrp="1"/>
          </p:cNvSpPr>
          <p:nvPr>
            <p:ph type="subTitle" idx="1"/>
          </p:nvPr>
        </p:nvSpPr>
        <p:spPr>
          <a:xfrm>
            <a:off x="8192814" y="261199"/>
            <a:ext cx="3741683" cy="421973"/>
          </a:xfrm>
        </p:spPr>
        <p:txBody>
          <a:bodyPr>
            <a:normAutofit/>
          </a:bodyPr>
          <a:lstStyle/>
          <a:p>
            <a:r>
              <a:rPr lang="en-US" sz="2400" b="1" dirty="0">
                <a:solidFill>
                  <a:srgbClr val="C00000"/>
                </a:solidFill>
              </a:rPr>
              <a:t>Sep-2023</a:t>
            </a:r>
            <a:endParaRPr lang="en-US" dirty="0">
              <a:solidFill>
                <a:srgbClr val="C00000"/>
              </a:solidFill>
            </a:endParaRPr>
          </a:p>
        </p:txBody>
      </p:sp>
    </p:spTree>
    <p:extLst>
      <p:ext uri="{BB962C8B-B14F-4D97-AF65-F5344CB8AC3E}">
        <p14:creationId xmlns:p14="http://schemas.microsoft.com/office/powerpoint/2010/main" val="12436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45916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“homicide_data.csv” and “all_pop_data.csv”</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Filtered the population data to the 50 cities in homicide data.</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Used a melt function to return the populations for each city by year.</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on LOCATION</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Saved as a new csv file “ml_clean_homicide_data.csv”</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2F4162-A97A-4E5C-5F5B-B360BD9CBDCB}"/>
              </a:ext>
            </a:extLst>
          </p:cNvPr>
          <p:cNvPicPr>
            <a:picLocks noChangeAspect="1"/>
          </p:cNvPicPr>
          <p:nvPr/>
        </p:nvPicPr>
        <p:blipFill>
          <a:blip r:embed="rId2"/>
          <a:stretch>
            <a:fillRect/>
          </a:stretch>
        </p:blipFill>
        <p:spPr>
          <a:xfrm>
            <a:off x="483766" y="2690758"/>
            <a:ext cx="4239217" cy="1638529"/>
          </a:xfrm>
          <a:prstGeom prst="rect">
            <a:avLst/>
          </a:prstGeom>
        </p:spPr>
      </p:pic>
      <p:pic>
        <p:nvPicPr>
          <p:cNvPr id="10" name="Picture 9">
            <a:extLst>
              <a:ext uri="{FF2B5EF4-FFF2-40B4-BE49-F238E27FC236}">
                <a16:creationId xmlns:a16="http://schemas.microsoft.com/office/drawing/2014/main" id="{B95F3601-2B3D-C912-CA24-58070328B763}"/>
              </a:ext>
            </a:extLst>
          </p:cNvPr>
          <p:cNvPicPr>
            <a:picLocks noChangeAspect="1"/>
          </p:cNvPicPr>
          <p:nvPr/>
        </p:nvPicPr>
        <p:blipFill>
          <a:blip r:embed="rId3"/>
          <a:stretch>
            <a:fillRect/>
          </a:stretch>
        </p:blipFill>
        <p:spPr>
          <a:xfrm>
            <a:off x="0" y="5477154"/>
            <a:ext cx="12192000" cy="834620"/>
          </a:xfrm>
          <a:prstGeom prst="rect">
            <a:avLst/>
          </a:prstGeom>
        </p:spPr>
      </p:pic>
    </p:spTree>
    <p:extLst>
      <p:ext uri="{BB962C8B-B14F-4D97-AF65-F5344CB8AC3E}">
        <p14:creationId xmlns:p14="http://schemas.microsoft.com/office/powerpoint/2010/main" val="212500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TABLEAU</a:t>
            </a:r>
            <a:endParaRPr lang="en-US" sz="4000" dirty="0">
              <a:solidFill>
                <a:schemeClr val="tx2">
                  <a:lumMod val="50000"/>
                </a:schemeClr>
              </a:solidFill>
            </a:endParaRPr>
          </a:p>
        </p:txBody>
      </p:sp>
      <p:sp>
        <p:nvSpPr>
          <p:cNvPr id="5" name="TextBox 4">
            <a:extLst>
              <a:ext uri="{FF2B5EF4-FFF2-40B4-BE49-F238E27FC236}">
                <a16:creationId xmlns:a16="http://schemas.microsoft.com/office/drawing/2014/main" id="{D042F3BB-C41E-DC58-2425-65BDEE441191}"/>
              </a:ext>
            </a:extLst>
          </p:cNvPr>
          <p:cNvSpPr txBox="1"/>
          <p:nvPr/>
        </p:nvSpPr>
        <p:spPr>
          <a:xfrm>
            <a:off x="268822" y="1200421"/>
            <a:ext cx="5775160" cy="2862322"/>
          </a:xfrm>
          <a:prstGeom prst="rect">
            <a:avLst/>
          </a:prstGeom>
          <a:noFill/>
        </p:spPr>
        <p:txBody>
          <a:bodyPr wrap="square" numCol="1" rtlCol="0">
            <a:spAutoFit/>
          </a:bodyPr>
          <a:lstStyle/>
          <a:p>
            <a:r>
              <a:rPr lang="en-US" sz="2000" dirty="0"/>
              <a:t>Same</a:t>
            </a:r>
          </a:p>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pic>
        <p:nvPicPr>
          <p:cNvPr id="4" name="Picture 3">
            <a:extLst>
              <a:ext uri="{FF2B5EF4-FFF2-40B4-BE49-F238E27FC236}">
                <a16:creationId xmlns:a16="http://schemas.microsoft.com/office/drawing/2014/main" id="{CE59E4CB-1239-5E29-65B1-C397B9EB414D}"/>
              </a:ext>
            </a:extLst>
          </p:cNvPr>
          <p:cNvPicPr>
            <a:picLocks noChangeAspect="1"/>
          </p:cNvPicPr>
          <p:nvPr/>
        </p:nvPicPr>
        <p:blipFill>
          <a:blip r:embed="rId2"/>
          <a:stretch>
            <a:fillRect/>
          </a:stretch>
        </p:blipFill>
        <p:spPr>
          <a:xfrm>
            <a:off x="6096000" y="4741598"/>
            <a:ext cx="5497551" cy="1894288"/>
          </a:xfrm>
          <a:prstGeom prst="rect">
            <a:avLst/>
          </a:prstGeom>
        </p:spPr>
      </p:pic>
      <p:sp>
        <p:nvSpPr>
          <p:cNvPr id="12" name="TextBox 11">
            <a:extLst>
              <a:ext uri="{FF2B5EF4-FFF2-40B4-BE49-F238E27FC236}">
                <a16:creationId xmlns:a16="http://schemas.microsoft.com/office/drawing/2014/main" id="{468994D4-2F69-3B88-C903-7DE697EF1BCF}"/>
              </a:ext>
            </a:extLst>
          </p:cNvPr>
          <p:cNvSpPr txBox="1"/>
          <p:nvPr/>
        </p:nvSpPr>
        <p:spPr>
          <a:xfrm>
            <a:off x="6043982" y="1247129"/>
            <a:ext cx="6094140" cy="4093428"/>
          </a:xfrm>
          <a:prstGeom prst="rect">
            <a:avLst/>
          </a:prstGeom>
          <a:noFill/>
        </p:spPr>
        <p:txBody>
          <a:bodyPr wrap="square">
            <a:spAutoFit/>
          </a:bodyPr>
          <a:lstStyle/>
          <a:p>
            <a:r>
              <a:rPr lang="en-US" sz="2000" dirty="0"/>
              <a:t>Different</a:t>
            </a:r>
          </a:p>
          <a:p>
            <a:pPr marL="342900" indent="-342900">
              <a:buFont typeface="Arial" panose="020B0604020202020204" pitchFamily="34" charset="0"/>
              <a:buChar char="•"/>
            </a:pPr>
            <a:r>
              <a:rPr lang="en-US" sz="2000" dirty="0"/>
              <a:t>Did not drop because of incomplete demographic information</a:t>
            </a:r>
          </a:p>
          <a:p>
            <a:pPr marL="342900" indent="-342900">
              <a:buFont typeface="Arial" panose="020B0604020202020204" pitchFamily="34" charset="0"/>
              <a:buChar char="•"/>
            </a:pPr>
            <a:r>
              <a:rPr lang="en-US" sz="2000" dirty="0"/>
              <a:t>Kept Dallas, TX, Phoenix, AZ, and Kansas City, MO</a:t>
            </a:r>
          </a:p>
          <a:p>
            <a:pPr marL="285750" indent="-28575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“tbl_no_drop_homicide_data.csv”</a:t>
            </a:r>
            <a:endParaRPr lang="en-US" sz="2000" dirty="0"/>
          </a:p>
          <a:p>
            <a:endParaRPr lang="en-US" sz="2000" dirty="0"/>
          </a:p>
          <a:p>
            <a:pPr marL="342900" indent="-342900">
              <a:buFont typeface="Arial" panose="020B0604020202020204" pitchFamily="34" charset="0"/>
              <a:buChar char="•"/>
            </a:pPr>
            <a:r>
              <a:rPr lang="en-US" sz="2000" dirty="0"/>
              <a:t>Used the population and homicides per year to calculate homicides per 100,000 population</a:t>
            </a:r>
          </a:p>
          <a:p>
            <a:pPr marL="342900" indent="-34290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“tbl_homicide_count_per_100000.csv”</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3011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PLANNING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Color palette</a:t>
            </a:r>
          </a:p>
          <a:p>
            <a:pPr marL="285750" indent="-285750" algn="l">
              <a:buFont typeface="Wingdings" panose="05000000000000000000" pitchFamily="2" charset="2"/>
              <a:buChar char="§"/>
            </a:pPr>
            <a:r>
              <a:rPr lang="en-US" sz="2000" b="1" dirty="0">
                <a:solidFill>
                  <a:schemeClr val="tx2">
                    <a:lumMod val="50000"/>
                  </a:schemeClr>
                </a:solidFill>
                <a:latin typeface="+mj-lt"/>
              </a:rPr>
              <a:t>Mixed selection – light / gray</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3" name="Content Placeholder 2">
            <a:extLst>
              <a:ext uri="{FF2B5EF4-FFF2-40B4-BE49-F238E27FC236}">
                <a16:creationId xmlns:a16="http://schemas.microsoft.com/office/drawing/2014/main" id="{A8639995-286B-C21F-C859-1A8DD700EAA9}"/>
              </a:ext>
            </a:extLst>
          </p:cNvPr>
          <p:cNvSpPr txBox="1">
            <a:spLocks/>
          </p:cNvSpPr>
          <p:nvPr/>
        </p:nvSpPr>
        <p:spPr>
          <a:xfrm>
            <a:off x="6780355"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Expected Outcome - of the data analysis</a:t>
            </a:r>
          </a:p>
          <a:p>
            <a:pPr marL="285750" indent="-285750" algn="l">
              <a:buFont typeface="Wingdings" panose="05000000000000000000" pitchFamily="2" charset="2"/>
              <a:buChar char="§"/>
            </a:pPr>
            <a:r>
              <a:rPr lang="en-US" sz="2000" b="0" i="0" dirty="0">
                <a:solidFill>
                  <a:schemeClr val="tx2">
                    <a:lumMod val="50000"/>
                  </a:schemeClr>
                </a:solidFill>
                <a:effectLst/>
                <a:latin typeface="+mj-lt"/>
              </a:rPr>
              <a:t>What are at least THREE research questions you want to explore/answer in this data source?</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How race / age data summaries</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Homicide over a period of time</a:t>
            </a:r>
            <a:endParaRPr lang="en-US" dirty="0">
              <a:solidFill>
                <a:schemeClr val="tx2">
                  <a:lumMod val="50000"/>
                </a:schemeClr>
              </a:solidFill>
              <a:latin typeface="+mj-lt"/>
            </a:endParaRPr>
          </a:p>
          <a:p>
            <a:pPr marL="742950" lvl="1" indent="-285750" algn="l">
              <a:buFont typeface="Wingdings" panose="05000000000000000000" pitchFamily="2" charset="2"/>
              <a:buChar char="§"/>
            </a:pPr>
            <a:r>
              <a:rPr lang="en-US" dirty="0">
                <a:solidFill>
                  <a:schemeClr val="tx2">
                    <a:lumMod val="50000"/>
                  </a:schemeClr>
                </a:solidFill>
                <a:latin typeface="+mj-lt"/>
              </a:rPr>
              <a:t>Census data merge with homicide data to see population / demographic</a:t>
            </a:r>
            <a:endParaRPr lang="en-US" b="0" i="0" dirty="0">
              <a:solidFill>
                <a:schemeClr val="tx2">
                  <a:lumMod val="50000"/>
                </a:schemeClr>
              </a:solidFill>
              <a:effectLst/>
              <a:latin typeface="+mj-lt"/>
            </a:endParaRPr>
          </a:p>
          <a:p>
            <a:pPr marL="285750" indent="-285750" algn="l">
              <a:buFont typeface="Wingdings" panose="05000000000000000000" pitchFamily="2" charset="2"/>
              <a:buChar char="§"/>
            </a:pPr>
            <a:r>
              <a:rPr lang="en-US" sz="2000" b="1" i="0" dirty="0">
                <a:solidFill>
                  <a:schemeClr val="tx2">
                    <a:lumMod val="50000"/>
                  </a:schemeClr>
                </a:solidFill>
                <a:effectLst/>
                <a:latin typeface="+mj-lt"/>
              </a:rPr>
              <a:t>Additional Research Questions to Answer</a:t>
            </a:r>
          </a:p>
          <a:p>
            <a:pPr marL="742950" lvl="1" indent="-285750" algn="l">
              <a:buFont typeface="Wingdings" panose="05000000000000000000" pitchFamily="2" charset="2"/>
              <a:buChar char="§"/>
            </a:pPr>
            <a:r>
              <a:rPr lang="en-US" dirty="0">
                <a:solidFill>
                  <a:schemeClr val="tx2">
                    <a:lumMod val="50000"/>
                  </a:schemeClr>
                </a:solidFill>
                <a:latin typeface="+mj-lt"/>
              </a:rPr>
              <a:t>Per 100,000 rate of homicides</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168801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Capturing the audience attention with a video background</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descr="A screen shot of a computer screen&#10;&#10;Description automatically generated">
            <a:extLst>
              <a:ext uri="{FF2B5EF4-FFF2-40B4-BE49-F238E27FC236}">
                <a16:creationId xmlns:a16="http://schemas.microsoft.com/office/drawing/2014/main" id="{4636D672-47BF-65EB-1309-24F01672D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25" y="2568293"/>
            <a:ext cx="4617457" cy="3592225"/>
          </a:xfrm>
          <a:prstGeom prst="rect">
            <a:avLst/>
          </a:prstGeom>
        </p:spPr>
      </p:pic>
      <p:pic>
        <p:nvPicPr>
          <p:cNvPr id="4" name="Home page">
            <a:hlinkClick r:id="" action="ppaction://media"/>
            <a:extLst>
              <a:ext uri="{FF2B5EF4-FFF2-40B4-BE49-F238E27FC236}">
                <a16:creationId xmlns:a16="http://schemas.microsoft.com/office/drawing/2014/main" id="{EFD2BC72-40B4-F9E6-A8E1-92AA4490F1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0153" y="2568292"/>
            <a:ext cx="6429337" cy="3592225"/>
          </a:xfrm>
          <a:prstGeom prst="rect">
            <a:avLst/>
          </a:prstGeom>
        </p:spPr>
      </p:pic>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Respecting the Topic with the tones of color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223880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Embedding </a:t>
            </a:r>
            <a:r>
              <a:rPr lang="en-US" sz="2000" b="1" dirty="0" err="1">
                <a:solidFill>
                  <a:schemeClr val="tx2">
                    <a:lumMod val="50000"/>
                  </a:schemeClr>
                </a:solidFill>
                <a:latin typeface="+mj-lt"/>
              </a:rPr>
              <a:t>Ydata</a:t>
            </a:r>
            <a:r>
              <a:rPr lang="en-US" sz="2000" b="1" dirty="0">
                <a:solidFill>
                  <a:schemeClr val="tx2">
                    <a:lumMod val="50000"/>
                  </a:schemeClr>
                </a:solidFill>
                <a:latin typeface="+mj-lt"/>
              </a:rPr>
              <a:t> for dataset profiling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Overview of our dataset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descr="A screenshot of a computer&#10;&#10;Description automatically generated">
            <a:extLst>
              <a:ext uri="{FF2B5EF4-FFF2-40B4-BE49-F238E27FC236}">
                <a16:creationId xmlns:a16="http://schemas.microsoft.com/office/drawing/2014/main" id="{CEBA567C-5D59-A11C-7802-E00D8996F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181" y="2071307"/>
            <a:ext cx="8993220" cy="4140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467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2568539" cy="3624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Calling API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Tableau page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a:extLst>
              <a:ext uri="{FF2B5EF4-FFF2-40B4-BE49-F238E27FC236}">
                <a16:creationId xmlns:a16="http://schemas.microsoft.com/office/drawing/2014/main" id="{4987FF68-F963-C7C9-F8F4-E92046BAE0E7}"/>
              </a:ext>
            </a:extLst>
          </p:cNvPr>
          <p:cNvPicPr>
            <a:picLocks noChangeAspect="1"/>
          </p:cNvPicPr>
          <p:nvPr/>
        </p:nvPicPr>
        <p:blipFill>
          <a:blip r:embed="rId4"/>
          <a:stretch>
            <a:fillRect/>
          </a:stretch>
        </p:blipFill>
        <p:spPr>
          <a:xfrm>
            <a:off x="542723" y="2117378"/>
            <a:ext cx="4428150" cy="3541551"/>
          </a:xfrm>
          <a:prstGeom prst="rect">
            <a:avLst/>
          </a:prstGeom>
        </p:spPr>
      </p:pic>
      <p:pic>
        <p:nvPicPr>
          <p:cNvPr id="4" name="Tableau">
            <a:hlinkClick r:id="" action="ppaction://media"/>
            <a:extLst>
              <a:ext uri="{FF2B5EF4-FFF2-40B4-BE49-F238E27FC236}">
                <a16:creationId xmlns:a16="http://schemas.microsoft.com/office/drawing/2014/main" id="{70388C32-CB04-244D-261A-555428BCEF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4038" y="2117377"/>
            <a:ext cx="6201471" cy="3411340"/>
          </a:xfrm>
          <a:prstGeom prst="rect">
            <a:avLst/>
          </a:prstGeom>
        </p:spPr>
      </p:pic>
    </p:spTree>
    <p:extLst>
      <p:ext uri="{BB962C8B-B14F-4D97-AF65-F5344CB8AC3E}">
        <p14:creationId xmlns:p14="http://schemas.microsoft.com/office/powerpoint/2010/main" val="1260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3517445" cy="97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Prediction form Challenges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a:extLst>
              <a:ext uri="{FF2B5EF4-FFF2-40B4-BE49-F238E27FC236}">
                <a16:creationId xmlns:a16="http://schemas.microsoft.com/office/drawing/2014/main" id="{21E5431B-B6E8-C3E5-BCE4-4BCBA555C344}"/>
              </a:ext>
            </a:extLst>
          </p:cNvPr>
          <p:cNvPicPr>
            <a:picLocks noChangeAspect="1"/>
          </p:cNvPicPr>
          <p:nvPr/>
        </p:nvPicPr>
        <p:blipFill>
          <a:blip r:embed="rId2"/>
          <a:stretch>
            <a:fillRect/>
          </a:stretch>
        </p:blipFill>
        <p:spPr>
          <a:xfrm>
            <a:off x="361660" y="2868522"/>
            <a:ext cx="3816306" cy="3423867"/>
          </a:xfrm>
          <a:prstGeom prst="rect">
            <a:avLst/>
          </a:prstGeom>
        </p:spPr>
      </p:pic>
      <p:pic>
        <p:nvPicPr>
          <p:cNvPr id="9" name="Picture 8">
            <a:extLst>
              <a:ext uri="{FF2B5EF4-FFF2-40B4-BE49-F238E27FC236}">
                <a16:creationId xmlns:a16="http://schemas.microsoft.com/office/drawing/2014/main" id="{B683AEC4-735B-0A49-0FFF-C8DA7BC3EB25}"/>
              </a:ext>
            </a:extLst>
          </p:cNvPr>
          <p:cNvPicPr>
            <a:picLocks noChangeAspect="1"/>
          </p:cNvPicPr>
          <p:nvPr/>
        </p:nvPicPr>
        <p:blipFill>
          <a:blip r:embed="rId3"/>
          <a:stretch>
            <a:fillRect/>
          </a:stretch>
        </p:blipFill>
        <p:spPr>
          <a:xfrm>
            <a:off x="4611675" y="2846956"/>
            <a:ext cx="3464039" cy="3423867"/>
          </a:xfrm>
          <a:prstGeom prst="rect">
            <a:avLst/>
          </a:prstGeom>
        </p:spPr>
      </p:pic>
      <p:pic>
        <p:nvPicPr>
          <p:cNvPr id="12" name="Picture 11">
            <a:extLst>
              <a:ext uri="{FF2B5EF4-FFF2-40B4-BE49-F238E27FC236}">
                <a16:creationId xmlns:a16="http://schemas.microsoft.com/office/drawing/2014/main" id="{5FAD5018-E15F-3CC4-B436-D7F6C4B2A22A}"/>
              </a:ext>
            </a:extLst>
          </p:cNvPr>
          <p:cNvPicPr>
            <a:picLocks noChangeAspect="1"/>
          </p:cNvPicPr>
          <p:nvPr/>
        </p:nvPicPr>
        <p:blipFill>
          <a:blip r:embed="rId4"/>
          <a:stretch>
            <a:fillRect/>
          </a:stretch>
        </p:blipFill>
        <p:spPr>
          <a:xfrm>
            <a:off x="8509423" y="2846955"/>
            <a:ext cx="3550303" cy="3423867"/>
          </a:xfrm>
          <a:prstGeom prst="rect">
            <a:avLst/>
          </a:prstGeom>
        </p:spPr>
      </p:pic>
    </p:spTree>
    <p:extLst>
      <p:ext uri="{BB962C8B-B14F-4D97-AF65-F5344CB8AC3E}">
        <p14:creationId xmlns:p14="http://schemas.microsoft.com/office/powerpoint/2010/main" val="314787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805574" y="1200421"/>
            <a:ext cx="4875418" cy="2792154"/>
          </a:xfrm>
          <a:prstGeom prst="rect">
            <a:avLst/>
          </a:prstGeom>
        </p:spPr>
      </p:pic>
      <p:sp>
        <p:nvSpPr>
          <p:cNvPr id="4" name="TextBox 3"/>
          <p:cNvSpPr txBox="1"/>
          <p:nvPr/>
        </p:nvSpPr>
        <p:spPr>
          <a:xfrm>
            <a:off x="7029974" y="1451295"/>
            <a:ext cx="4085439" cy="369332"/>
          </a:xfrm>
          <a:prstGeom prst="rect">
            <a:avLst/>
          </a:prstGeom>
          <a:noFill/>
        </p:spPr>
        <p:txBody>
          <a:bodyPr wrap="square" rtlCol="0">
            <a:spAutoFit/>
          </a:bodyPr>
          <a:lstStyle/>
          <a:p>
            <a:r>
              <a:rPr lang="en-US" dirty="0" smtClean="0"/>
              <a:t>Read in the CSV file for machine learning</a:t>
            </a:r>
            <a:endParaRPr lang="en-US" dirty="0"/>
          </a:p>
        </p:txBody>
      </p:sp>
      <p:sp>
        <p:nvSpPr>
          <p:cNvPr id="6" name="TextBox 5"/>
          <p:cNvSpPr txBox="1"/>
          <p:nvPr/>
        </p:nvSpPr>
        <p:spPr>
          <a:xfrm>
            <a:off x="6895750" y="4932727"/>
            <a:ext cx="4832059" cy="646331"/>
          </a:xfrm>
          <a:prstGeom prst="rect">
            <a:avLst/>
          </a:prstGeom>
          <a:noFill/>
        </p:spPr>
        <p:txBody>
          <a:bodyPr wrap="square" rtlCol="0">
            <a:spAutoFit/>
          </a:bodyPr>
          <a:lstStyle/>
          <a:p>
            <a:r>
              <a:rPr lang="en-US" dirty="0" smtClean="0"/>
              <a:t>Select columns from the DF that will be use for machine learning and put them in a </a:t>
            </a:r>
            <a:r>
              <a:rPr lang="en-US" dirty="0" err="1" smtClean="0"/>
              <a:t>DataFrame</a:t>
            </a:r>
            <a:r>
              <a:rPr lang="en-US" dirty="0" smtClean="0"/>
              <a:t> </a:t>
            </a:r>
            <a:endParaRPr lang="en-US" dirty="0"/>
          </a:p>
        </p:txBody>
      </p:sp>
      <p:pic>
        <p:nvPicPr>
          <p:cNvPr id="7" name="Picture 6"/>
          <p:cNvPicPr>
            <a:picLocks noChangeAspect="1"/>
          </p:cNvPicPr>
          <p:nvPr/>
        </p:nvPicPr>
        <p:blipFill>
          <a:blip r:embed="rId4"/>
          <a:stretch>
            <a:fillRect/>
          </a:stretch>
        </p:blipFill>
        <p:spPr>
          <a:xfrm>
            <a:off x="805574" y="4101446"/>
            <a:ext cx="5452614" cy="2613513"/>
          </a:xfrm>
          <a:prstGeom prst="rect">
            <a:avLst/>
          </a:prstGeom>
        </p:spPr>
      </p:pic>
    </p:spTree>
    <p:extLst>
      <p:ext uri="{BB962C8B-B14F-4D97-AF65-F5344CB8AC3E}">
        <p14:creationId xmlns:p14="http://schemas.microsoft.com/office/powerpoint/2010/main" val="393114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576738" y="1086738"/>
            <a:ext cx="5060664" cy="2805754"/>
          </a:xfrm>
          <a:prstGeom prst="rect">
            <a:avLst/>
          </a:prstGeom>
        </p:spPr>
      </p:pic>
      <p:pic>
        <p:nvPicPr>
          <p:cNvPr id="5" name="Picture 4"/>
          <p:cNvPicPr>
            <a:picLocks noChangeAspect="1"/>
          </p:cNvPicPr>
          <p:nvPr/>
        </p:nvPicPr>
        <p:blipFill>
          <a:blip r:embed="rId4"/>
          <a:stretch>
            <a:fillRect/>
          </a:stretch>
        </p:blipFill>
        <p:spPr>
          <a:xfrm>
            <a:off x="576738" y="4085439"/>
            <a:ext cx="5060664" cy="2625754"/>
          </a:xfrm>
          <a:prstGeom prst="rect">
            <a:avLst/>
          </a:prstGeom>
        </p:spPr>
      </p:pic>
      <p:sp>
        <p:nvSpPr>
          <p:cNvPr id="6" name="TextBox 5"/>
          <p:cNvSpPr txBox="1"/>
          <p:nvPr/>
        </p:nvSpPr>
        <p:spPr>
          <a:xfrm>
            <a:off x="6082018" y="1770077"/>
            <a:ext cx="5914239" cy="1200329"/>
          </a:xfrm>
          <a:prstGeom prst="rect">
            <a:avLst/>
          </a:prstGeom>
          <a:noFill/>
        </p:spPr>
        <p:txBody>
          <a:bodyPr wrap="square" rtlCol="0">
            <a:spAutoFit/>
          </a:bodyPr>
          <a:lstStyle/>
          <a:p>
            <a:r>
              <a:rPr lang="en-US" dirty="0"/>
              <a:t>"We have designated 'disposition' as the target variable for our machine learning task. Consequently, we transformed the values in this column into a binary format, where 1 represents 'arrest made' and 0 signifies 'no arrest'."</a:t>
            </a:r>
            <a:endParaRPr lang="en-US" dirty="0"/>
          </a:p>
        </p:txBody>
      </p:sp>
      <p:sp>
        <p:nvSpPr>
          <p:cNvPr id="7" name="TextBox 6"/>
          <p:cNvSpPr txBox="1"/>
          <p:nvPr/>
        </p:nvSpPr>
        <p:spPr>
          <a:xfrm>
            <a:off x="6392411" y="4085439"/>
            <a:ext cx="5217952" cy="923330"/>
          </a:xfrm>
          <a:prstGeom prst="rect">
            <a:avLst/>
          </a:prstGeom>
          <a:noFill/>
        </p:spPr>
        <p:txBody>
          <a:bodyPr wrap="square" rtlCol="0">
            <a:spAutoFit/>
          </a:bodyPr>
          <a:lstStyle/>
          <a:p>
            <a:r>
              <a:rPr lang="en-US" dirty="0" smtClean="0"/>
              <a:t>Count the unique values of each categorical column in the DF, followed by applying One Hot Coding to these columns. </a:t>
            </a:r>
            <a:endParaRPr lang="en-US" dirty="0"/>
          </a:p>
        </p:txBody>
      </p:sp>
    </p:spTree>
    <p:extLst>
      <p:ext uri="{BB962C8B-B14F-4D97-AF65-F5344CB8AC3E}">
        <p14:creationId xmlns:p14="http://schemas.microsoft.com/office/powerpoint/2010/main" val="85635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5" name="Picture 4"/>
          <p:cNvPicPr>
            <a:picLocks noChangeAspect="1"/>
          </p:cNvPicPr>
          <p:nvPr/>
        </p:nvPicPr>
        <p:blipFill>
          <a:blip r:embed="rId3"/>
          <a:stretch>
            <a:fillRect/>
          </a:stretch>
        </p:blipFill>
        <p:spPr>
          <a:xfrm>
            <a:off x="6550897" y="1200421"/>
            <a:ext cx="5449060" cy="2600688"/>
          </a:xfrm>
          <a:prstGeom prst="rect">
            <a:avLst/>
          </a:prstGeom>
        </p:spPr>
      </p:pic>
      <p:sp>
        <p:nvSpPr>
          <p:cNvPr id="6" name="TextBox 5"/>
          <p:cNvSpPr txBox="1"/>
          <p:nvPr/>
        </p:nvSpPr>
        <p:spPr>
          <a:xfrm>
            <a:off x="6451134" y="4236440"/>
            <a:ext cx="6602136" cy="1477328"/>
          </a:xfrm>
          <a:prstGeom prst="rect">
            <a:avLst/>
          </a:prstGeom>
          <a:noFill/>
        </p:spPr>
        <p:txBody>
          <a:bodyPr wrap="square" rtlCol="0">
            <a:spAutoFit/>
          </a:bodyPr>
          <a:lstStyle/>
          <a:p>
            <a:r>
              <a:rPr lang="en-US" dirty="0" smtClean="0"/>
              <a:t>The correlation between disposition and all other variables:</a:t>
            </a:r>
          </a:p>
          <a:p>
            <a:pPr marL="285750" indent="-285750">
              <a:buFontTx/>
              <a:buChar char="-"/>
            </a:pPr>
            <a:r>
              <a:rPr lang="en-US" dirty="0" smtClean="0"/>
              <a:t>Chicago: 16%</a:t>
            </a:r>
          </a:p>
          <a:p>
            <a:pPr marL="285750" indent="-285750">
              <a:buFontTx/>
              <a:buChar char="-"/>
            </a:pPr>
            <a:r>
              <a:rPr lang="en-US" dirty="0" smtClean="0"/>
              <a:t>IL: 16%</a:t>
            </a:r>
          </a:p>
          <a:p>
            <a:pPr marL="285750" indent="-285750">
              <a:buFontTx/>
              <a:buChar char="-"/>
            </a:pPr>
            <a:r>
              <a:rPr lang="en-US" dirty="0" smtClean="0"/>
              <a:t>Victim Race: white: 11%</a:t>
            </a:r>
          </a:p>
          <a:p>
            <a:pPr marL="285750" indent="-285750">
              <a:buFontTx/>
              <a:buChar char="-"/>
            </a:pPr>
            <a:r>
              <a:rPr lang="en-US" dirty="0" err="1" smtClean="0"/>
              <a:t>Victim_sex</a:t>
            </a:r>
            <a:r>
              <a:rPr lang="en-US" dirty="0" smtClean="0"/>
              <a:t>: Female: 10% </a:t>
            </a:r>
            <a:endParaRPr lang="en-US" dirty="0"/>
          </a:p>
        </p:txBody>
      </p:sp>
      <p:pic>
        <p:nvPicPr>
          <p:cNvPr id="7" name="Picture 6"/>
          <p:cNvPicPr>
            <a:picLocks noChangeAspect="1"/>
          </p:cNvPicPr>
          <p:nvPr/>
        </p:nvPicPr>
        <p:blipFill>
          <a:blip r:embed="rId4"/>
          <a:stretch>
            <a:fillRect/>
          </a:stretch>
        </p:blipFill>
        <p:spPr>
          <a:xfrm>
            <a:off x="306094" y="1206764"/>
            <a:ext cx="5922858" cy="5093368"/>
          </a:xfrm>
          <a:prstGeom prst="rect">
            <a:avLst/>
          </a:prstGeom>
        </p:spPr>
      </p:pic>
    </p:spTree>
    <p:extLst>
      <p:ext uri="{BB962C8B-B14F-4D97-AF65-F5344CB8AC3E}">
        <p14:creationId xmlns:p14="http://schemas.microsoft.com/office/powerpoint/2010/main" val="72986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Meet Our Team</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3741683" cy="19343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2">
                    <a:lumMod val="50000"/>
                  </a:schemeClr>
                </a:solidFill>
              </a:rPr>
              <a:t>Project Team Student Members :</a:t>
            </a:r>
          </a:p>
          <a:p>
            <a:pPr marL="342900" indent="-342900" algn="l">
              <a:buFont typeface="Wingdings" panose="05000000000000000000" pitchFamily="2" charset="2"/>
              <a:buChar char="§"/>
            </a:pPr>
            <a:r>
              <a:rPr lang="en-US" sz="2000" dirty="0">
                <a:solidFill>
                  <a:schemeClr val="tx2">
                    <a:lumMod val="50000"/>
                  </a:schemeClr>
                </a:solidFill>
              </a:rPr>
              <a:t>Carlos Delarosa</a:t>
            </a:r>
          </a:p>
          <a:p>
            <a:pPr marL="342900" indent="-342900" algn="l">
              <a:buFont typeface="Wingdings" panose="05000000000000000000" pitchFamily="2" charset="2"/>
              <a:buChar char="§"/>
            </a:pPr>
            <a:r>
              <a:rPr lang="en-US" sz="2000" dirty="0">
                <a:solidFill>
                  <a:schemeClr val="tx2">
                    <a:lumMod val="50000"/>
                  </a:schemeClr>
                </a:solidFill>
              </a:rPr>
              <a:t>Raj Agrawal</a:t>
            </a:r>
          </a:p>
          <a:p>
            <a:pPr marL="342900" indent="-342900" algn="l">
              <a:buFont typeface="Wingdings" panose="05000000000000000000" pitchFamily="2" charset="2"/>
              <a:buChar char="§"/>
            </a:pPr>
            <a:r>
              <a:rPr lang="en-US" sz="2000" dirty="0">
                <a:solidFill>
                  <a:schemeClr val="tx2">
                    <a:lumMod val="50000"/>
                  </a:schemeClr>
                </a:solidFill>
              </a:rPr>
              <a:t>Ann Ly</a:t>
            </a:r>
          </a:p>
          <a:p>
            <a:pPr marL="342900" indent="-342900" algn="l">
              <a:buFont typeface="Wingdings" panose="05000000000000000000" pitchFamily="2" charset="2"/>
              <a:buChar char="§"/>
            </a:pPr>
            <a:r>
              <a:rPr lang="en-US" sz="2000" dirty="0">
                <a:solidFill>
                  <a:schemeClr val="tx2">
                    <a:lumMod val="50000"/>
                  </a:schemeClr>
                </a:solidFill>
              </a:rPr>
              <a:t>John Banowsky</a:t>
            </a:r>
          </a:p>
        </p:txBody>
      </p:sp>
      <p:sp>
        <p:nvSpPr>
          <p:cNvPr id="13" name="Subtitle 2">
            <a:extLst>
              <a:ext uri="{FF2B5EF4-FFF2-40B4-BE49-F238E27FC236}">
                <a16:creationId xmlns:a16="http://schemas.microsoft.com/office/drawing/2014/main" id="{9FE2893E-D18A-9628-1F39-609D74906B91}"/>
              </a:ext>
            </a:extLst>
          </p:cNvPr>
          <p:cNvSpPr txBox="1">
            <a:spLocks/>
          </p:cNvSpPr>
          <p:nvPr/>
        </p:nvSpPr>
        <p:spPr>
          <a:xfrm>
            <a:off x="7177688" y="1713792"/>
            <a:ext cx="3741683" cy="1934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2">
                    <a:lumMod val="50000"/>
                  </a:schemeClr>
                </a:solidFill>
              </a:rPr>
              <a:t>Faculty :</a:t>
            </a:r>
          </a:p>
          <a:p>
            <a:pPr marL="342900" indent="-342900" algn="l">
              <a:buFont typeface="Wingdings" panose="05000000000000000000" pitchFamily="2" charset="2"/>
              <a:buChar char="§"/>
            </a:pPr>
            <a:r>
              <a:rPr lang="en-US" sz="2000" dirty="0">
                <a:solidFill>
                  <a:schemeClr val="tx2">
                    <a:lumMod val="50000"/>
                  </a:schemeClr>
                </a:solidFill>
              </a:rPr>
              <a:t>Alex Booth - Instructure</a:t>
            </a:r>
          </a:p>
          <a:p>
            <a:pPr marL="342900" indent="-342900" algn="l">
              <a:buFont typeface="Wingdings" panose="05000000000000000000" pitchFamily="2" charset="2"/>
              <a:buChar char="§"/>
            </a:pPr>
            <a:r>
              <a:rPr lang="en-US" sz="2000" dirty="0">
                <a:solidFill>
                  <a:schemeClr val="tx2">
                    <a:lumMod val="50000"/>
                  </a:schemeClr>
                </a:solidFill>
              </a:rPr>
              <a:t>Sherhone Grant - TA</a:t>
            </a:r>
          </a:p>
          <a:p>
            <a:pPr marL="342900" indent="-342900" algn="l">
              <a:buFont typeface="Wingdings" panose="05000000000000000000" pitchFamily="2" charset="2"/>
              <a:buChar char="§"/>
            </a:pPr>
            <a:r>
              <a:rPr lang="en-US" sz="2000" dirty="0">
                <a:solidFill>
                  <a:schemeClr val="tx2">
                    <a:lumMod val="50000"/>
                  </a:schemeClr>
                </a:solidFill>
              </a:rPr>
              <a:t>Sean Fleming - SSM</a:t>
            </a:r>
          </a:p>
        </p:txBody>
      </p:sp>
    </p:spTree>
    <p:extLst>
      <p:ext uri="{BB962C8B-B14F-4D97-AF65-F5344CB8AC3E}">
        <p14:creationId xmlns:p14="http://schemas.microsoft.com/office/powerpoint/2010/main" val="38428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946542" y="1200421"/>
            <a:ext cx="4940805" cy="5464484"/>
          </a:xfrm>
          <a:prstGeom prst="rect">
            <a:avLst/>
          </a:prstGeom>
        </p:spPr>
      </p:pic>
      <p:sp>
        <p:nvSpPr>
          <p:cNvPr id="5" name="TextBox 4"/>
          <p:cNvSpPr txBox="1"/>
          <p:nvPr/>
        </p:nvSpPr>
        <p:spPr>
          <a:xfrm>
            <a:off x="6350466" y="2390862"/>
            <a:ext cx="4798503" cy="1200329"/>
          </a:xfrm>
          <a:prstGeom prst="rect">
            <a:avLst/>
          </a:prstGeom>
          <a:noFill/>
        </p:spPr>
        <p:txBody>
          <a:bodyPr wrap="square" rtlCol="0">
            <a:spAutoFit/>
          </a:bodyPr>
          <a:lstStyle/>
          <a:p>
            <a:r>
              <a:rPr lang="en-US" dirty="0" smtClean="0"/>
              <a:t>-    Set “disposition” as the target variable: Y</a:t>
            </a:r>
          </a:p>
          <a:p>
            <a:pPr marL="285750" indent="-285750">
              <a:buFontTx/>
              <a:buChar char="-"/>
            </a:pPr>
            <a:r>
              <a:rPr lang="en-US" dirty="0" smtClean="0"/>
              <a:t>Create out train/test set using </a:t>
            </a:r>
            <a:r>
              <a:rPr lang="en-US" dirty="0" err="1" smtClean="0"/>
              <a:t>train_test_split</a:t>
            </a:r>
            <a:r>
              <a:rPr lang="en-US" dirty="0" smtClean="0"/>
              <a:t> function</a:t>
            </a:r>
          </a:p>
          <a:p>
            <a:pPr marL="285750" indent="-285750">
              <a:buFontTx/>
              <a:buChar char="-"/>
            </a:pPr>
            <a:r>
              <a:rPr lang="en-US" dirty="0" smtClean="0"/>
              <a:t>Fit the model</a:t>
            </a:r>
            <a:endParaRPr lang="en-US" dirty="0"/>
          </a:p>
        </p:txBody>
      </p:sp>
    </p:spTree>
    <p:extLst>
      <p:ext uri="{BB962C8B-B14F-4D97-AF65-F5344CB8AC3E}">
        <p14:creationId xmlns:p14="http://schemas.microsoft.com/office/powerpoint/2010/main" val="1218355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a:t>
            </a:r>
            <a:r>
              <a:rPr lang="en-US" sz="4000" b="1" dirty="0" smtClean="0">
                <a:solidFill>
                  <a:schemeClr val="tx2">
                    <a:lumMod val="50000"/>
                  </a:schemeClr>
                </a:solidFill>
              </a:rPr>
              <a:t>LEARNING </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89666" y="1080894"/>
            <a:ext cx="3553711" cy="3533051"/>
          </a:xfrm>
          <a:prstGeom prst="rect">
            <a:avLst/>
          </a:prstGeom>
        </p:spPr>
      </p:pic>
      <p:pic>
        <p:nvPicPr>
          <p:cNvPr id="5" name="Picture 4"/>
          <p:cNvPicPr>
            <a:picLocks noChangeAspect="1"/>
          </p:cNvPicPr>
          <p:nvPr/>
        </p:nvPicPr>
        <p:blipFill>
          <a:blip r:embed="rId4"/>
          <a:stretch>
            <a:fillRect/>
          </a:stretch>
        </p:blipFill>
        <p:spPr>
          <a:xfrm>
            <a:off x="421890" y="4823670"/>
            <a:ext cx="2491286" cy="1925273"/>
          </a:xfrm>
          <a:prstGeom prst="rect">
            <a:avLst/>
          </a:prstGeom>
        </p:spPr>
      </p:pic>
      <p:sp>
        <p:nvSpPr>
          <p:cNvPr id="7" name="TextBox 6"/>
          <p:cNvSpPr txBox="1"/>
          <p:nvPr/>
        </p:nvSpPr>
        <p:spPr>
          <a:xfrm>
            <a:off x="4118994" y="1283516"/>
            <a:ext cx="7281645" cy="3970318"/>
          </a:xfrm>
          <a:prstGeom prst="rect">
            <a:avLst/>
          </a:prstGeom>
          <a:noFill/>
        </p:spPr>
        <p:txBody>
          <a:bodyPr wrap="square" rtlCol="0">
            <a:spAutoFit/>
          </a:bodyPr>
          <a:lstStyle/>
          <a:p>
            <a:r>
              <a:rPr lang="en-US" dirty="0" smtClean="0"/>
              <a:t>				KNN Model: 	</a:t>
            </a:r>
          </a:p>
          <a:p>
            <a:r>
              <a:rPr lang="en-US" dirty="0" smtClean="0"/>
              <a:t>Precision </a:t>
            </a:r>
            <a:r>
              <a:rPr lang="en-US" dirty="0"/>
              <a:t>	</a:t>
            </a:r>
            <a:endParaRPr lang="en-US" dirty="0" smtClean="0"/>
          </a:p>
          <a:p>
            <a:r>
              <a:rPr lang="en-US" dirty="0" smtClean="0"/>
              <a:t>	Arrest(1): 60% in testing  vs.   65% in training model</a:t>
            </a:r>
          </a:p>
          <a:p>
            <a:r>
              <a:rPr lang="en-US" dirty="0" smtClean="0"/>
              <a:t>	No Arrest(0):	61 % vs. 65% in training model</a:t>
            </a:r>
          </a:p>
          <a:p>
            <a:r>
              <a:rPr lang="en-US" dirty="0" smtClean="0"/>
              <a:t>Recall:</a:t>
            </a:r>
          </a:p>
          <a:p>
            <a:r>
              <a:rPr lang="en-US" dirty="0" smtClean="0"/>
              <a:t>	Arrest: 57% in testing vs. 61% in training model</a:t>
            </a:r>
          </a:p>
          <a:p>
            <a:r>
              <a:rPr lang="en-US" dirty="0"/>
              <a:t>	</a:t>
            </a:r>
            <a:r>
              <a:rPr lang="en-US" dirty="0" smtClean="0"/>
              <a:t>No Arrest: 64% in testing vs. 67% in training model</a:t>
            </a:r>
          </a:p>
          <a:p>
            <a:r>
              <a:rPr lang="en-US" dirty="0" smtClean="0"/>
              <a:t>F1:  	Arrest: 59% in testing vs. 63% in training model </a:t>
            </a:r>
          </a:p>
          <a:p>
            <a:r>
              <a:rPr lang="en-US" dirty="0"/>
              <a:t>	</a:t>
            </a:r>
            <a:r>
              <a:rPr lang="en-US" dirty="0" smtClean="0"/>
              <a:t>No Arrest: 62% in testing vs. 66% in training model </a:t>
            </a:r>
          </a:p>
          <a:p>
            <a:endParaRPr lang="en-US" dirty="0"/>
          </a:p>
          <a:p>
            <a:r>
              <a:rPr lang="en-US" dirty="0" smtClean="0"/>
              <a:t>Accuracy: 61% for testing model and 64% for training set.</a:t>
            </a:r>
          </a:p>
          <a:p>
            <a:r>
              <a:rPr lang="en-US" dirty="0" smtClean="0"/>
              <a:t>AUC score is 64% ----  the model is performing slightly better than random guessing, but it’s still not providing a strong level of discrimination between all the classes. </a:t>
            </a:r>
            <a:endParaRPr lang="en-US" dirty="0"/>
          </a:p>
        </p:txBody>
      </p:sp>
    </p:spTree>
    <p:extLst>
      <p:ext uri="{BB962C8B-B14F-4D97-AF65-F5344CB8AC3E}">
        <p14:creationId xmlns:p14="http://schemas.microsoft.com/office/powerpoint/2010/main" val="3170557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55050" y="1362786"/>
            <a:ext cx="3821145" cy="4249449"/>
          </a:xfrm>
          <a:prstGeom prst="rect">
            <a:avLst/>
          </a:prstGeom>
        </p:spPr>
      </p:pic>
      <p:pic>
        <p:nvPicPr>
          <p:cNvPr id="3" name="Picture 2"/>
          <p:cNvPicPr>
            <a:picLocks noChangeAspect="1"/>
          </p:cNvPicPr>
          <p:nvPr/>
        </p:nvPicPr>
        <p:blipFill>
          <a:blip r:embed="rId4"/>
          <a:stretch>
            <a:fillRect/>
          </a:stretch>
        </p:blipFill>
        <p:spPr>
          <a:xfrm>
            <a:off x="4407582" y="1362786"/>
            <a:ext cx="4141634" cy="3263105"/>
          </a:xfrm>
          <a:prstGeom prst="rect">
            <a:avLst/>
          </a:prstGeom>
        </p:spPr>
      </p:pic>
      <p:sp>
        <p:nvSpPr>
          <p:cNvPr id="4" name="TextBox 3"/>
          <p:cNvSpPr txBox="1"/>
          <p:nvPr/>
        </p:nvSpPr>
        <p:spPr>
          <a:xfrm>
            <a:off x="4806892" y="4949505"/>
            <a:ext cx="6655250" cy="1200329"/>
          </a:xfrm>
          <a:prstGeom prst="rect">
            <a:avLst/>
          </a:prstGeom>
          <a:noFill/>
        </p:spPr>
        <p:txBody>
          <a:bodyPr wrap="square" rtlCol="0">
            <a:spAutoFit/>
          </a:bodyPr>
          <a:lstStyle/>
          <a:p>
            <a:r>
              <a:rPr lang="en-US" dirty="0" smtClean="0"/>
              <a:t>Data indicating overfitting for the training set data metrics. </a:t>
            </a:r>
          </a:p>
          <a:p>
            <a:r>
              <a:rPr lang="en-US" dirty="0" smtClean="0"/>
              <a:t>Testing model’s performance is very low, accuracy score of only 60%</a:t>
            </a:r>
          </a:p>
          <a:p>
            <a:r>
              <a:rPr lang="en-US" dirty="0" smtClean="0"/>
              <a:t>AUC 64% -- still not a good model for classification and predicting outcome. </a:t>
            </a:r>
            <a:endParaRPr lang="en-US" dirty="0"/>
          </a:p>
        </p:txBody>
      </p:sp>
    </p:spTree>
    <p:extLst>
      <p:ext uri="{BB962C8B-B14F-4D97-AF65-F5344CB8AC3E}">
        <p14:creationId xmlns:p14="http://schemas.microsoft.com/office/powerpoint/2010/main" val="342794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59312" y="222114"/>
            <a:ext cx="3322226" cy="3737505"/>
          </a:xfrm>
          <a:prstGeom prst="rect">
            <a:avLst/>
          </a:prstGeom>
        </p:spPr>
      </p:pic>
      <p:pic>
        <p:nvPicPr>
          <p:cNvPr id="3" name="Picture 2"/>
          <p:cNvPicPr>
            <a:picLocks noChangeAspect="1"/>
          </p:cNvPicPr>
          <p:nvPr/>
        </p:nvPicPr>
        <p:blipFill>
          <a:blip r:embed="rId4"/>
          <a:stretch>
            <a:fillRect/>
          </a:stretch>
        </p:blipFill>
        <p:spPr>
          <a:xfrm>
            <a:off x="209725" y="4043493"/>
            <a:ext cx="3694189" cy="2747553"/>
          </a:xfrm>
          <a:prstGeom prst="rect">
            <a:avLst/>
          </a:prstGeom>
        </p:spPr>
      </p:pic>
      <p:sp>
        <p:nvSpPr>
          <p:cNvPr id="4" name="Rectangle 3"/>
          <p:cNvSpPr/>
          <p:nvPr/>
        </p:nvSpPr>
        <p:spPr>
          <a:xfrm>
            <a:off x="5430473" y="1368341"/>
            <a:ext cx="6096000" cy="4247317"/>
          </a:xfrm>
          <a:prstGeom prst="rect">
            <a:avLst/>
          </a:prstGeom>
        </p:spPr>
        <p:txBody>
          <a:bodyPr>
            <a:spAutoFit/>
          </a:bodyPr>
          <a:lstStyle/>
          <a:p>
            <a:r>
              <a:rPr lang="en-US" dirty="0"/>
              <a:t>			</a:t>
            </a:r>
            <a:r>
              <a:rPr lang="en-US" dirty="0" smtClean="0"/>
              <a:t>ADA </a:t>
            </a:r>
            <a:r>
              <a:rPr lang="en-US" dirty="0"/>
              <a:t>Model: 	</a:t>
            </a:r>
          </a:p>
          <a:p>
            <a:r>
              <a:rPr lang="en-US" dirty="0"/>
              <a:t>Precision 	</a:t>
            </a:r>
          </a:p>
          <a:p>
            <a:r>
              <a:rPr lang="en-US" dirty="0"/>
              <a:t>	Arrest(1): </a:t>
            </a:r>
            <a:r>
              <a:rPr lang="en-US" dirty="0" smtClean="0"/>
              <a:t>62% </a:t>
            </a:r>
            <a:r>
              <a:rPr lang="en-US" dirty="0"/>
              <a:t>in testing  vs.   </a:t>
            </a:r>
            <a:r>
              <a:rPr lang="en-US" dirty="0" smtClean="0"/>
              <a:t>61% </a:t>
            </a:r>
            <a:r>
              <a:rPr lang="en-US" dirty="0"/>
              <a:t>in training model</a:t>
            </a:r>
          </a:p>
          <a:p>
            <a:r>
              <a:rPr lang="en-US" dirty="0"/>
              <a:t>	No Arrest(0):	</a:t>
            </a:r>
            <a:r>
              <a:rPr lang="en-US" dirty="0" smtClean="0"/>
              <a:t>62 </a:t>
            </a:r>
            <a:r>
              <a:rPr lang="en-US" dirty="0"/>
              <a:t>% vs. </a:t>
            </a:r>
            <a:r>
              <a:rPr lang="en-US" dirty="0" smtClean="0"/>
              <a:t>63% </a:t>
            </a:r>
            <a:r>
              <a:rPr lang="en-US" dirty="0"/>
              <a:t>in training model</a:t>
            </a:r>
          </a:p>
          <a:p>
            <a:r>
              <a:rPr lang="en-US" dirty="0"/>
              <a:t>Recall:</a:t>
            </a:r>
          </a:p>
          <a:p>
            <a:r>
              <a:rPr lang="en-US" dirty="0"/>
              <a:t>	Arrest: </a:t>
            </a:r>
            <a:r>
              <a:rPr lang="en-US" dirty="0" smtClean="0"/>
              <a:t>60% </a:t>
            </a:r>
            <a:r>
              <a:rPr lang="en-US" dirty="0"/>
              <a:t>in testing vs. 61% in training model</a:t>
            </a:r>
          </a:p>
          <a:p>
            <a:r>
              <a:rPr lang="en-US" dirty="0"/>
              <a:t>	No Arrest: 64% in testing vs. </a:t>
            </a:r>
            <a:r>
              <a:rPr lang="en-US" dirty="0" smtClean="0"/>
              <a:t>64% </a:t>
            </a:r>
            <a:r>
              <a:rPr lang="en-US" dirty="0"/>
              <a:t>in training model</a:t>
            </a:r>
          </a:p>
          <a:p>
            <a:r>
              <a:rPr lang="en-US" dirty="0"/>
              <a:t>F1:  	Arrest: </a:t>
            </a:r>
            <a:r>
              <a:rPr lang="en-US" dirty="0" smtClean="0"/>
              <a:t>60% </a:t>
            </a:r>
            <a:r>
              <a:rPr lang="en-US" dirty="0"/>
              <a:t>in testing vs. </a:t>
            </a:r>
            <a:r>
              <a:rPr lang="en-US" dirty="0" smtClean="0"/>
              <a:t>61% </a:t>
            </a:r>
            <a:r>
              <a:rPr lang="en-US" dirty="0"/>
              <a:t>in training model </a:t>
            </a:r>
          </a:p>
          <a:p>
            <a:r>
              <a:rPr lang="en-US" dirty="0"/>
              <a:t>	No Arrest: </a:t>
            </a:r>
            <a:r>
              <a:rPr lang="en-US" dirty="0" smtClean="0"/>
              <a:t>63% </a:t>
            </a:r>
            <a:r>
              <a:rPr lang="en-US" dirty="0"/>
              <a:t>in testing vs. </a:t>
            </a:r>
            <a:r>
              <a:rPr lang="en-US" dirty="0" smtClean="0"/>
              <a:t>64% </a:t>
            </a:r>
            <a:r>
              <a:rPr lang="en-US" dirty="0"/>
              <a:t>in training model </a:t>
            </a:r>
          </a:p>
          <a:p>
            <a:endParaRPr lang="en-US" dirty="0"/>
          </a:p>
          <a:p>
            <a:r>
              <a:rPr lang="en-US" dirty="0"/>
              <a:t>Accuracy: </a:t>
            </a:r>
            <a:r>
              <a:rPr lang="en-US" dirty="0" smtClean="0"/>
              <a:t>62% </a:t>
            </a:r>
            <a:r>
              <a:rPr lang="en-US" dirty="0"/>
              <a:t>for </a:t>
            </a:r>
            <a:r>
              <a:rPr lang="en-US" dirty="0" smtClean="0"/>
              <a:t>both testing and training models</a:t>
            </a:r>
            <a:endParaRPr lang="en-US" dirty="0"/>
          </a:p>
          <a:p>
            <a:r>
              <a:rPr lang="en-US" dirty="0"/>
              <a:t>The AUC score is 67% ----  the model performs </a:t>
            </a:r>
            <a:r>
              <a:rPr lang="en-US" dirty="0" smtClean="0"/>
              <a:t>significantly better than </a:t>
            </a:r>
            <a:r>
              <a:rPr lang="en-US" dirty="0"/>
              <a:t>random </a:t>
            </a:r>
            <a:r>
              <a:rPr lang="en-US" dirty="0" smtClean="0"/>
              <a:t>guessing. This suggests that the model has some effectiveness in making predictions.</a:t>
            </a:r>
          </a:p>
          <a:p>
            <a:endParaRPr lang="en-US" dirty="0"/>
          </a:p>
        </p:txBody>
      </p:sp>
    </p:spTree>
    <p:extLst>
      <p:ext uri="{BB962C8B-B14F-4D97-AF65-F5344CB8AC3E}">
        <p14:creationId xmlns:p14="http://schemas.microsoft.com/office/powerpoint/2010/main" val="305014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567903" y="293011"/>
            <a:ext cx="3198753" cy="3365702"/>
          </a:xfrm>
          <a:prstGeom prst="rect">
            <a:avLst/>
          </a:prstGeom>
        </p:spPr>
      </p:pic>
      <p:pic>
        <p:nvPicPr>
          <p:cNvPr id="3" name="Picture 2"/>
          <p:cNvPicPr>
            <a:picLocks noChangeAspect="1"/>
          </p:cNvPicPr>
          <p:nvPr/>
        </p:nvPicPr>
        <p:blipFill>
          <a:blip r:embed="rId4"/>
          <a:stretch>
            <a:fillRect/>
          </a:stretch>
        </p:blipFill>
        <p:spPr>
          <a:xfrm>
            <a:off x="-1" y="3689809"/>
            <a:ext cx="4018327" cy="3084301"/>
          </a:xfrm>
          <a:prstGeom prst="rect">
            <a:avLst/>
          </a:prstGeom>
        </p:spPr>
      </p:pic>
      <p:sp>
        <p:nvSpPr>
          <p:cNvPr id="4" name="Rectangle 3"/>
          <p:cNvSpPr/>
          <p:nvPr/>
        </p:nvSpPr>
        <p:spPr>
          <a:xfrm>
            <a:off x="5366142" y="1530966"/>
            <a:ext cx="6096000" cy="1477328"/>
          </a:xfrm>
          <a:prstGeom prst="rect">
            <a:avLst/>
          </a:prstGeom>
        </p:spPr>
        <p:txBody>
          <a:bodyPr>
            <a:spAutoFit/>
          </a:bodyPr>
          <a:lstStyle/>
          <a:p>
            <a:r>
              <a:rPr lang="en-US" dirty="0" smtClean="0"/>
              <a:t>				</a:t>
            </a:r>
            <a:r>
              <a:rPr lang="en-US" dirty="0" err="1" smtClean="0"/>
              <a:t>ExtraTrees</a:t>
            </a:r>
            <a:r>
              <a:rPr lang="en-US" dirty="0" smtClean="0"/>
              <a:t> </a:t>
            </a:r>
            <a:r>
              <a:rPr lang="en-US" dirty="0"/>
              <a:t>Model: 	</a:t>
            </a:r>
          </a:p>
          <a:p>
            <a:r>
              <a:rPr lang="en-US" dirty="0" smtClean="0"/>
              <a:t>Training model suggest overfitting</a:t>
            </a:r>
          </a:p>
          <a:p>
            <a:r>
              <a:rPr lang="en-US" dirty="0" smtClean="0"/>
              <a:t>Testing model score are low in precision, recall, f1 and accuracy. </a:t>
            </a:r>
          </a:p>
          <a:p>
            <a:r>
              <a:rPr lang="en-US" dirty="0" smtClean="0"/>
              <a:t>AUC of only 62%. </a:t>
            </a:r>
          </a:p>
          <a:p>
            <a:r>
              <a:rPr lang="en-US" dirty="0" smtClean="0"/>
              <a:t>Not a good model. </a:t>
            </a:r>
            <a:endParaRPr lang="en-US" dirty="0"/>
          </a:p>
        </p:txBody>
      </p:sp>
    </p:spTree>
    <p:extLst>
      <p:ext uri="{BB962C8B-B14F-4D97-AF65-F5344CB8AC3E}">
        <p14:creationId xmlns:p14="http://schemas.microsoft.com/office/powerpoint/2010/main" val="205351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3" name="Picture 2"/>
          <p:cNvPicPr>
            <a:picLocks noChangeAspect="1"/>
          </p:cNvPicPr>
          <p:nvPr/>
        </p:nvPicPr>
        <p:blipFill>
          <a:blip r:embed="rId3"/>
          <a:stretch>
            <a:fillRect/>
          </a:stretch>
        </p:blipFill>
        <p:spPr>
          <a:xfrm>
            <a:off x="423017" y="222114"/>
            <a:ext cx="3133916" cy="3335057"/>
          </a:xfrm>
          <a:prstGeom prst="rect">
            <a:avLst/>
          </a:prstGeom>
        </p:spPr>
      </p:pic>
      <p:pic>
        <p:nvPicPr>
          <p:cNvPr id="4" name="Picture 3"/>
          <p:cNvPicPr>
            <a:picLocks noChangeAspect="1"/>
          </p:cNvPicPr>
          <p:nvPr/>
        </p:nvPicPr>
        <p:blipFill>
          <a:blip r:embed="rId4"/>
          <a:stretch>
            <a:fillRect/>
          </a:stretch>
        </p:blipFill>
        <p:spPr>
          <a:xfrm>
            <a:off x="115054" y="3557171"/>
            <a:ext cx="4106395" cy="3017335"/>
          </a:xfrm>
          <a:prstGeom prst="rect">
            <a:avLst/>
          </a:prstGeom>
        </p:spPr>
      </p:pic>
      <p:sp>
        <p:nvSpPr>
          <p:cNvPr id="5" name="Rectangle 4"/>
          <p:cNvSpPr/>
          <p:nvPr/>
        </p:nvSpPr>
        <p:spPr>
          <a:xfrm>
            <a:off x="4759354" y="1410285"/>
            <a:ext cx="6096000" cy="3970318"/>
          </a:xfrm>
          <a:prstGeom prst="rect">
            <a:avLst/>
          </a:prstGeom>
        </p:spPr>
        <p:txBody>
          <a:bodyPr>
            <a:spAutoFit/>
          </a:bodyPr>
          <a:lstStyle/>
          <a:p>
            <a:r>
              <a:rPr lang="en-US" dirty="0" smtClean="0"/>
              <a:t>				</a:t>
            </a:r>
            <a:r>
              <a:rPr lang="en-US" dirty="0" err="1" smtClean="0"/>
              <a:t>GradientBoostingClassifier</a:t>
            </a:r>
            <a:r>
              <a:rPr lang="en-US" dirty="0" smtClean="0"/>
              <a:t> </a:t>
            </a:r>
            <a:r>
              <a:rPr lang="en-US" dirty="0"/>
              <a:t>Model: 	</a:t>
            </a:r>
          </a:p>
          <a:p>
            <a:r>
              <a:rPr lang="en-US" dirty="0"/>
              <a:t>Precision 	</a:t>
            </a:r>
          </a:p>
          <a:p>
            <a:r>
              <a:rPr lang="en-US" dirty="0"/>
              <a:t>	Arrest(1): 62% in testing  vs.   </a:t>
            </a:r>
            <a:r>
              <a:rPr lang="en-US" dirty="0" smtClean="0"/>
              <a:t>63% </a:t>
            </a:r>
            <a:r>
              <a:rPr lang="en-US" dirty="0"/>
              <a:t>in training model</a:t>
            </a:r>
          </a:p>
          <a:p>
            <a:r>
              <a:rPr lang="en-US" dirty="0"/>
              <a:t>	No Arrest(0):	</a:t>
            </a:r>
            <a:r>
              <a:rPr lang="en-US" dirty="0" smtClean="0"/>
              <a:t>63% in both models</a:t>
            </a:r>
            <a:endParaRPr lang="en-US" dirty="0"/>
          </a:p>
          <a:p>
            <a:r>
              <a:rPr lang="en-US" dirty="0"/>
              <a:t>Recall:</a:t>
            </a:r>
          </a:p>
          <a:p>
            <a:r>
              <a:rPr lang="en-US" dirty="0"/>
              <a:t>	Arrest: 60% in testing vs. 61% in training model</a:t>
            </a:r>
          </a:p>
          <a:p>
            <a:r>
              <a:rPr lang="en-US" dirty="0"/>
              <a:t>	No Arrest: 64% in testing vs. 64% in training model</a:t>
            </a:r>
          </a:p>
          <a:p>
            <a:r>
              <a:rPr lang="en-US" dirty="0"/>
              <a:t>F1:  	Arrest: </a:t>
            </a:r>
            <a:r>
              <a:rPr lang="en-US" dirty="0" smtClean="0"/>
              <a:t>61% </a:t>
            </a:r>
            <a:r>
              <a:rPr lang="en-US" dirty="0"/>
              <a:t>in testing vs. </a:t>
            </a:r>
            <a:r>
              <a:rPr lang="en-US" dirty="0" smtClean="0"/>
              <a:t>62% </a:t>
            </a:r>
            <a:r>
              <a:rPr lang="en-US" dirty="0"/>
              <a:t>in training model </a:t>
            </a:r>
          </a:p>
          <a:p>
            <a:r>
              <a:rPr lang="en-US" dirty="0"/>
              <a:t>	No Arrest: 63% in testing vs. 64% in training model </a:t>
            </a:r>
          </a:p>
          <a:p>
            <a:endParaRPr lang="en-US" dirty="0"/>
          </a:p>
          <a:p>
            <a:r>
              <a:rPr lang="en-US" dirty="0"/>
              <a:t>Accuracy: 62% for </a:t>
            </a:r>
            <a:r>
              <a:rPr lang="en-US" dirty="0" smtClean="0"/>
              <a:t>testing </a:t>
            </a:r>
            <a:r>
              <a:rPr lang="en-US" dirty="0"/>
              <a:t>and </a:t>
            </a:r>
            <a:r>
              <a:rPr lang="en-US" dirty="0" smtClean="0"/>
              <a:t>64% training </a:t>
            </a:r>
            <a:r>
              <a:rPr lang="en-US" dirty="0"/>
              <a:t>models</a:t>
            </a:r>
          </a:p>
          <a:p>
            <a:r>
              <a:rPr lang="en-US" dirty="0"/>
              <a:t>The AUC score is </a:t>
            </a:r>
            <a:r>
              <a:rPr lang="en-US" dirty="0" smtClean="0"/>
              <a:t>68% </a:t>
            </a:r>
            <a:r>
              <a:rPr lang="en-US" dirty="0"/>
              <a:t>----  the model performs significantly better than random guessing. This suggests that the model </a:t>
            </a:r>
            <a:r>
              <a:rPr lang="en-US" dirty="0" smtClean="0"/>
              <a:t>is effectiveness </a:t>
            </a:r>
            <a:r>
              <a:rPr lang="en-US" dirty="0"/>
              <a:t>in making predictions.</a:t>
            </a:r>
          </a:p>
        </p:txBody>
      </p:sp>
    </p:spTree>
    <p:extLst>
      <p:ext uri="{BB962C8B-B14F-4D97-AF65-F5344CB8AC3E}">
        <p14:creationId xmlns:p14="http://schemas.microsoft.com/office/powerpoint/2010/main" val="1084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22776" y="307059"/>
            <a:ext cx="3359991" cy="3616891"/>
          </a:xfrm>
          <a:prstGeom prst="rect">
            <a:avLst/>
          </a:prstGeom>
        </p:spPr>
      </p:pic>
      <p:pic>
        <p:nvPicPr>
          <p:cNvPr id="3" name="Picture 2"/>
          <p:cNvPicPr>
            <a:picLocks noChangeAspect="1"/>
          </p:cNvPicPr>
          <p:nvPr/>
        </p:nvPicPr>
        <p:blipFill>
          <a:blip r:embed="rId4"/>
          <a:stretch>
            <a:fillRect/>
          </a:stretch>
        </p:blipFill>
        <p:spPr>
          <a:xfrm>
            <a:off x="656003" y="4088524"/>
            <a:ext cx="3857275" cy="2769476"/>
          </a:xfrm>
          <a:prstGeom prst="rect">
            <a:avLst/>
          </a:prstGeom>
        </p:spPr>
      </p:pic>
      <p:sp>
        <p:nvSpPr>
          <p:cNvPr id="4" name="Rectangle 3"/>
          <p:cNvSpPr/>
          <p:nvPr/>
        </p:nvSpPr>
        <p:spPr>
          <a:xfrm>
            <a:off x="4876800" y="1301229"/>
            <a:ext cx="6096000" cy="3970318"/>
          </a:xfrm>
          <a:prstGeom prst="rect">
            <a:avLst/>
          </a:prstGeom>
        </p:spPr>
        <p:txBody>
          <a:bodyPr>
            <a:spAutoFit/>
          </a:bodyPr>
          <a:lstStyle/>
          <a:p>
            <a:r>
              <a:rPr lang="en-US" dirty="0" smtClean="0"/>
              <a:t>						XGB</a:t>
            </a:r>
            <a:r>
              <a:rPr lang="en-US" dirty="0"/>
              <a:t>	</a:t>
            </a:r>
          </a:p>
          <a:p>
            <a:r>
              <a:rPr lang="en-US" dirty="0"/>
              <a:t>Precision 	</a:t>
            </a:r>
          </a:p>
          <a:p>
            <a:r>
              <a:rPr lang="en-US" dirty="0"/>
              <a:t>	Arrest(1): 62% in testing  vs.   </a:t>
            </a:r>
            <a:r>
              <a:rPr lang="en-US" dirty="0" smtClean="0"/>
              <a:t>71% </a:t>
            </a:r>
            <a:r>
              <a:rPr lang="en-US" dirty="0"/>
              <a:t>in training model</a:t>
            </a:r>
          </a:p>
          <a:p>
            <a:r>
              <a:rPr lang="en-US" dirty="0"/>
              <a:t>	No Arrest(0):	</a:t>
            </a:r>
            <a:r>
              <a:rPr lang="en-US" dirty="0" smtClean="0"/>
              <a:t>63 </a:t>
            </a:r>
            <a:r>
              <a:rPr lang="en-US" dirty="0"/>
              <a:t>% vs. </a:t>
            </a:r>
            <a:r>
              <a:rPr lang="en-US" dirty="0" smtClean="0"/>
              <a:t>72% </a:t>
            </a:r>
            <a:r>
              <a:rPr lang="en-US" dirty="0"/>
              <a:t>in training model</a:t>
            </a:r>
          </a:p>
          <a:p>
            <a:r>
              <a:rPr lang="en-US" dirty="0"/>
              <a:t>Recall:</a:t>
            </a:r>
          </a:p>
          <a:p>
            <a:r>
              <a:rPr lang="en-US" dirty="0"/>
              <a:t>	Arrest: </a:t>
            </a:r>
            <a:r>
              <a:rPr lang="en-US" dirty="0" smtClean="0"/>
              <a:t>61% </a:t>
            </a:r>
            <a:r>
              <a:rPr lang="en-US" dirty="0"/>
              <a:t>in testing vs. </a:t>
            </a:r>
            <a:r>
              <a:rPr lang="en-US" dirty="0" smtClean="0"/>
              <a:t>70% </a:t>
            </a:r>
            <a:r>
              <a:rPr lang="en-US" dirty="0"/>
              <a:t>in training model</a:t>
            </a:r>
          </a:p>
          <a:p>
            <a:r>
              <a:rPr lang="en-US" dirty="0"/>
              <a:t>	No Arrest: </a:t>
            </a:r>
            <a:r>
              <a:rPr lang="en-US" dirty="0" smtClean="0"/>
              <a:t>64% </a:t>
            </a:r>
            <a:r>
              <a:rPr lang="en-US" dirty="0"/>
              <a:t>in testing vs. </a:t>
            </a:r>
            <a:r>
              <a:rPr lang="en-US" dirty="0" smtClean="0"/>
              <a:t>73% </a:t>
            </a:r>
            <a:r>
              <a:rPr lang="en-US" dirty="0"/>
              <a:t>in training model</a:t>
            </a:r>
          </a:p>
          <a:p>
            <a:r>
              <a:rPr lang="en-US" dirty="0"/>
              <a:t>F1:  	Arrest: </a:t>
            </a:r>
            <a:r>
              <a:rPr lang="en-US" dirty="0" smtClean="0"/>
              <a:t>61% </a:t>
            </a:r>
            <a:r>
              <a:rPr lang="en-US" dirty="0"/>
              <a:t>in testing vs. </a:t>
            </a:r>
            <a:r>
              <a:rPr lang="en-US" dirty="0" smtClean="0"/>
              <a:t>71</a:t>
            </a:r>
            <a:r>
              <a:rPr lang="en-US" dirty="0"/>
              <a:t>% in training model </a:t>
            </a:r>
          </a:p>
          <a:p>
            <a:r>
              <a:rPr lang="en-US" dirty="0"/>
              <a:t>	No Arrest: </a:t>
            </a:r>
            <a:r>
              <a:rPr lang="en-US" dirty="0" smtClean="0"/>
              <a:t>64% </a:t>
            </a:r>
            <a:r>
              <a:rPr lang="en-US" dirty="0"/>
              <a:t>in testing vs. </a:t>
            </a:r>
            <a:r>
              <a:rPr lang="en-US" dirty="0" smtClean="0"/>
              <a:t>71% </a:t>
            </a:r>
            <a:r>
              <a:rPr lang="en-US" dirty="0"/>
              <a:t>in training model </a:t>
            </a:r>
          </a:p>
          <a:p>
            <a:endParaRPr lang="en-US" dirty="0"/>
          </a:p>
          <a:p>
            <a:r>
              <a:rPr lang="en-US" dirty="0"/>
              <a:t>Accuracy: </a:t>
            </a:r>
            <a:r>
              <a:rPr lang="en-US" dirty="0" smtClean="0"/>
              <a:t>62% for testing and 72% for </a:t>
            </a:r>
            <a:r>
              <a:rPr lang="en-US" dirty="0"/>
              <a:t>training models</a:t>
            </a:r>
          </a:p>
          <a:p>
            <a:r>
              <a:rPr lang="en-US" dirty="0"/>
              <a:t>The AUC score is 67% ----  the model performs significantly better than random guessing. This suggests that the model has some effectiveness in making predictions.</a:t>
            </a:r>
          </a:p>
        </p:txBody>
      </p:sp>
    </p:spTree>
    <p:extLst>
      <p:ext uri="{BB962C8B-B14F-4D97-AF65-F5344CB8AC3E}">
        <p14:creationId xmlns:p14="http://schemas.microsoft.com/office/powerpoint/2010/main" val="286893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0" y="1026231"/>
            <a:ext cx="4724888" cy="3810577"/>
          </a:xfrm>
          <a:prstGeom prst="rect">
            <a:avLst/>
          </a:prstGeom>
        </p:spPr>
      </p:pic>
      <p:pic>
        <p:nvPicPr>
          <p:cNvPr id="3" name="Picture 2"/>
          <p:cNvPicPr>
            <a:picLocks noChangeAspect="1"/>
          </p:cNvPicPr>
          <p:nvPr/>
        </p:nvPicPr>
        <p:blipFill>
          <a:blip r:embed="rId4"/>
          <a:stretch>
            <a:fillRect/>
          </a:stretch>
        </p:blipFill>
        <p:spPr>
          <a:xfrm>
            <a:off x="184558" y="4943217"/>
            <a:ext cx="2617365" cy="1953750"/>
          </a:xfrm>
          <a:prstGeom prst="rect">
            <a:avLst/>
          </a:prstGeom>
        </p:spPr>
      </p:pic>
      <p:pic>
        <p:nvPicPr>
          <p:cNvPr id="5" name="Picture 4"/>
          <p:cNvPicPr>
            <a:picLocks noChangeAspect="1"/>
          </p:cNvPicPr>
          <p:nvPr/>
        </p:nvPicPr>
        <p:blipFill>
          <a:blip r:embed="rId5"/>
          <a:stretch>
            <a:fillRect/>
          </a:stretch>
        </p:blipFill>
        <p:spPr>
          <a:xfrm>
            <a:off x="3736796" y="5291354"/>
            <a:ext cx="2772162" cy="1257475"/>
          </a:xfrm>
          <a:prstGeom prst="rect">
            <a:avLst/>
          </a:prstGeom>
        </p:spPr>
      </p:pic>
      <p:sp>
        <p:nvSpPr>
          <p:cNvPr id="6" name="Rectangle 5"/>
          <p:cNvSpPr/>
          <p:nvPr/>
        </p:nvSpPr>
        <p:spPr>
          <a:xfrm>
            <a:off x="5092118" y="1200421"/>
            <a:ext cx="7224518" cy="3970318"/>
          </a:xfrm>
          <a:prstGeom prst="rect">
            <a:avLst/>
          </a:prstGeom>
        </p:spPr>
        <p:txBody>
          <a:bodyPr wrap="square">
            <a:spAutoFit/>
          </a:bodyPr>
          <a:lstStyle/>
          <a:p>
            <a:r>
              <a:rPr lang="en-US" dirty="0" smtClean="0"/>
              <a:t>			LGBM Classifier: </a:t>
            </a:r>
            <a:r>
              <a:rPr lang="en-US" dirty="0"/>
              <a:t>	</a:t>
            </a:r>
          </a:p>
          <a:p>
            <a:r>
              <a:rPr lang="en-US" dirty="0"/>
              <a:t>Precision 	</a:t>
            </a:r>
          </a:p>
          <a:p>
            <a:r>
              <a:rPr lang="en-US" dirty="0"/>
              <a:t>	Arrest(1): 62% in testing  vs.   </a:t>
            </a:r>
            <a:r>
              <a:rPr lang="en-US" dirty="0" smtClean="0"/>
              <a:t>65% </a:t>
            </a:r>
            <a:r>
              <a:rPr lang="en-US" dirty="0"/>
              <a:t>in training model</a:t>
            </a:r>
          </a:p>
          <a:p>
            <a:r>
              <a:rPr lang="en-US" dirty="0"/>
              <a:t>	No Arrest(0):	</a:t>
            </a:r>
            <a:r>
              <a:rPr lang="en-US" dirty="0" smtClean="0"/>
              <a:t>64 </a:t>
            </a:r>
            <a:r>
              <a:rPr lang="en-US" dirty="0"/>
              <a:t>% vs. </a:t>
            </a:r>
            <a:r>
              <a:rPr lang="en-US" dirty="0" smtClean="0"/>
              <a:t>67% </a:t>
            </a:r>
            <a:r>
              <a:rPr lang="en-US" dirty="0"/>
              <a:t>in training model</a:t>
            </a:r>
          </a:p>
          <a:p>
            <a:r>
              <a:rPr lang="en-US" dirty="0"/>
              <a:t>Recall:</a:t>
            </a:r>
          </a:p>
          <a:p>
            <a:r>
              <a:rPr lang="en-US" dirty="0"/>
              <a:t>	Arrest: </a:t>
            </a:r>
            <a:r>
              <a:rPr lang="en-US" dirty="0" smtClean="0"/>
              <a:t>62% </a:t>
            </a:r>
            <a:r>
              <a:rPr lang="en-US" dirty="0"/>
              <a:t>in testing vs. </a:t>
            </a:r>
            <a:r>
              <a:rPr lang="en-US" dirty="0" smtClean="0"/>
              <a:t>66% </a:t>
            </a:r>
            <a:r>
              <a:rPr lang="en-US" dirty="0"/>
              <a:t>in training model</a:t>
            </a:r>
          </a:p>
          <a:p>
            <a:r>
              <a:rPr lang="en-US" dirty="0"/>
              <a:t>	No Arrest: </a:t>
            </a:r>
            <a:r>
              <a:rPr lang="en-US" dirty="0" smtClean="0"/>
              <a:t>63% </a:t>
            </a:r>
            <a:r>
              <a:rPr lang="en-US" dirty="0"/>
              <a:t>in testing vs. </a:t>
            </a:r>
            <a:r>
              <a:rPr lang="en-US" dirty="0" smtClean="0"/>
              <a:t>66% </a:t>
            </a:r>
            <a:r>
              <a:rPr lang="en-US" dirty="0"/>
              <a:t>in training model</a:t>
            </a:r>
          </a:p>
          <a:p>
            <a:r>
              <a:rPr lang="en-US" dirty="0"/>
              <a:t>F1:  	Arrest: </a:t>
            </a:r>
            <a:r>
              <a:rPr lang="en-US" dirty="0" smtClean="0"/>
              <a:t>62% </a:t>
            </a:r>
            <a:r>
              <a:rPr lang="en-US" dirty="0"/>
              <a:t>in testing vs. </a:t>
            </a:r>
            <a:r>
              <a:rPr lang="en-US" dirty="0" smtClean="0"/>
              <a:t>66% </a:t>
            </a:r>
            <a:r>
              <a:rPr lang="en-US" dirty="0"/>
              <a:t>in training model </a:t>
            </a:r>
          </a:p>
          <a:p>
            <a:r>
              <a:rPr lang="en-US" dirty="0"/>
              <a:t>	No Arrest: </a:t>
            </a:r>
            <a:r>
              <a:rPr lang="en-US" dirty="0" smtClean="0"/>
              <a:t>63% </a:t>
            </a:r>
            <a:r>
              <a:rPr lang="en-US" dirty="0"/>
              <a:t>in testing vs. </a:t>
            </a:r>
            <a:r>
              <a:rPr lang="en-US" dirty="0" smtClean="0"/>
              <a:t>67% </a:t>
            </a:r>
            <a:r>
              <a:rPr lang="en-US" dirty="0"/>
              <a:t>in training model </a:t>
            </a:r>
          </a:p>
          <a:p>
            <a:endParaRPr lang="en-US" dirty="0"/>
          </a:p>
          <a:p>
            <a:r>
              <a:rPr lang="en-US" dirty="0"/>
              <a:t>Accuracy: </a:t>
            </a:r>
            <a:r>
              <a:rPr lang="en-US" dirty="0" smtClean="0"/>
              <a:t>63% for testing and 66% for training </a:t>
            </a:r>
            <a:r>
              <a:rPr lang="en-US" dirty="0"/>
              <a:t>models</a:t>
            </a:r>
          </a:p>
          <a:p>
            <a:r>
              <a:rPr lang="en-US" dirty="0"/>
              <a:t>The AUC score is </a:t>
            </a:r>
            <a:r>
              <a:rPr lang="en-US" dirty="0" smtClean="0"/>
              <a:t>68% </a:t>
            </a:r>
            <a:r>
              <a:rPr lang="en-US" dirty="0"/>
              <a:t>----  the model performs significantly better than random guessing. This suggests that the model has some effectiveness in making predictions.</a:t>
            </a:r>
          </a:p>
        </p:txBody>
      </p:sp>
      <p:sp>
        <p:nvSpPr>
          <p:cNvPr id="7" name="TextBox 6"/>
          <p:cNvSpPr txBox="1"/>
          <p:nvPr/>
        </p:nvSpPr>
        <p:spPr>
          <a:xfrm>
            <a:off x="6979640" y="5291354"/>
            <a:ext cx="4362276" cy="1477328"/>
          </a:xfrm>
          <a:prstGeom prst="rect">
            <a:avLst/>
          </a:prstGeom>
          <a:noFill/>
        </p:spPr>
        <p:txBody>
          <a:bodyPr wrap="square" rtlCol="0">
            <a:spAutoFit/>
          </a:bodyPr>
          <a:lstStyle/>
          <a:p>
            <a:r>
              <a:rPr lang="en-US" dirty="0" smtClean="0"/>
              <a:t>We picked LGBM to do </a:t>
            </a:r>
            <a:r>
              <a:rPr lang="en-US" dirty="0" err="1" smtClean="0"/>
              <a:t>hyperparameter</a:t>
            </a:r>
            <a:r>
              <a:rPr lang="en-US" dirty="0" smtClean="0"/>
              <a:t> tuning and K fold cross-validation. </a:t>
            </a:r>
          </a:p>
          <a:p>
            <a:r>
              <a:rPr lang="en-US" dirty="0" smtClean="0"/>
              <a:t>We also need to deploy this model for the prediction tab on our website, so we saved the model as a pickle file. </a:t>
            </a:r>
            <a:endParaRPr lang="en-US" dirty="0"/>
          </a:p>
        </p:txBody>
      </p:sp>
    </p:spTree>
    <p:extLst>
      <p:ext uri="{BB962C8B-B14F-4D97-AF65-F5344CB8AC3E}">
        <p14:creationId xmlns:p14="http://schemas.microsoft.com/office/powerpoint/2010/main" val="1887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solidFill>
                  <a:schemeClr val="tx2">
                    <a:lumMod val="50000"/>
                  </a:schemeClr>
                </a:solidFill>
              </a:rPr>
              <a:t>HYPER PARAMETER TUNING: </a:t>
            </a:r>
            <a:r>
              <a:rPr lang="en-US" sz="4000" b="1" dirty="0" smtClean="0">
                <a:solidFill>
                  <a:schemeClr val="tx2">
                    <a:lumMod val="50000"/>
                  </a:schemeClr>
                </a:solidFill>
              </a:rPr>
              <a:t>GRIDSEARCHCV</a:t>
            </a:r>
          </a:p>
        </p:txBody>
      </p:sp>
      <p:pic>
        <p:nvPicPr>
          <p:cNvPr id="2" name="Picture 1"/>
          <p:cNvPicPr>
            <a:picLocks noChangeAspect="1"/>
          </p:cNvPicPr>
          <p:nvPr/>
        </p:nvPicPr>
        <p:blipFill>
          <a:blip r:embed="rId3"/>
          <a:stretch>
            <a:fillRect/>
          </a:stretch>
        </p:blipFill>
        <p:spPr>
          <a:xfrm>
            <a:off x="1186124" y="1499464"/>
            <a:ext cx="3762900" cy="352474"/>
          </a:xfrm>
          <a:prstGeom prst="rect">
            <a:avLst/>
          </a:prstGeom>
        </p:spPr>
      </p:pic>
      <p:pic>
        <p:nvPicPr>
          <p:cNvPr id="3" name="Picture 2"/>
          <p:cNvPicPr>
            <a:picLocks noChangeAspect="1"/>
          </p:cNvPicPr>
          <p:nvPr/>
        </p:nvPicPr>
        <p:blipFill>
          <a:blip r:embed="rId4"/>
          <a:stretch>
            <a:fillRect/>
          </a:stretch>
        </p:blipFill>
        <p:spPr>
          <a:xfrm>
            <a:off x="257452" y="1957464"/>
            <a:ext cx="6039693" cy="2657846"/>
          </a:xfrm>
          <a:prstGeom prst="rect">
            <a:avLst/>
          </a:prstGeom>
        </p:spPr>
      </p:pic>
      <p:pic>
        <p:nvPicPr>
          <p:cNvPr id="4" name="Picture 3"/>
          <p:cNvPicPr>
            <a:picLocks noChangeAspect="1"/>
          </p:cNvPicPr>
          <p:nvPr/>
        </p:nvPicPr>
        <p:blipFill>
          <a:blip r:embed="rId5"/>
          <a:stretch>
            <a:fillRect/>
          </a:stretch>
        </p:blipFill>
        <p:spPr>
          <a:xfrm>
            <a:off x="257452" y="4812911"/>
            <a:ext cx="8678486" cy="1409897"/>
          </a:xfrm>
          <a:prstGeom prst="rect">
            <a:avLst/>
          </a:prstGeom>
        </p:spPr>
      </p:pic>
      <p:sp>
        <p:nvSpPr>
          <p:cNvPr id="5" name="TextBox 4"/>
          <p:cNvSpPr txBox="1"/>
          <p:nvPr/>
        </p:nvSpPr>
        <p:spPr>
          <a:xfrm>
            <a:off x="6702804" y="1400961"/>
            <a:ext cx="4630723" cy="1200329"/>
          </a:xfrm>
          <a:prstGeom prst="rect">
            <a:avLst/>
          </a:prstGeom>
          <a:noFill/>
        </p:spPr>
        <p:txBody>
          <a:bodyPr wrap="square" rtlCol="0">
            <a:spAutoFit/>
          </a:bodyPr>
          <a:lstStyle/>
          <a:p>
            <a:r>
              <a:rPr lang="en-US" dirty="0" smtClean="0"/>
              <a:t>We used </a:t>
            </a:r>
            <a:r>
              <a:rPr lang="en-US" dirty="0" err="1" smtClean="0"/>
              <a:t>GridSearchCV</a:t>
            </a:r>
            <a:r>
              <a:rPr lang="en-US" dirty="0" smtClean="0"/>
              <a:t> to perform hyper parameter tuning on LGBM model. The accuracy turned out to be 63%, same as the original model. </a:t>
            </a:r>
            <a:endParaRPr lang="en-US" dirty="0"/>
          </a:p>
        </p:txBody>
      </p:sp>
    </p:spTree>
    <p:extLst>
      <p:ext uri="{BB962C8B-B14F-4D97-AF65-F5344CB8AC3E}">
        <p14:creationId xmlns:p14="http://schemas.microsoft.com/office/powerpoint/2010/main" val="53026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a:t>
            </a:r>
            <a:r>
              <a:rPr lang="en-US" sz="4000" b="1" dirty="0" smtClean="0">
                <a:solidFill>
                  <a:schemeClr val="tx2">
                    <a:lumMod val="50000"/>
                  </a:schemeClr>
                </a:solidFill>
              </a:rPr>
              <a:t>LEARNING – CROSS VALIDATION, KFOLD</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583949" y="1615012"/>
            <a:ext cx="5344271" cy="3124636"/>
          </a:xfrm>
          <a:prstGeom prst="rect">
            <a:avLst/>
          </a:prstGeom>
        </p:spPr>
      </p:pic>
      <p:pic>
        <p:nvPicPr>
          <p:cNvPr id="3" name="Picture 2"/>
          <p:cNvPicPr>
            <a:picLocks noChangeAspect="1"/>
          </p:cNvPicPr>
          <p:nvPr/>
        </p:nvPicPr>
        <p:blipFill>
          <a:blip r:embed="rId4"/>
          <a:stretch>
            <a:fillRect/>
          </a:stretch>
        </p:blipFill>
        <p:spPr>
          <a:xfrm>
            <a:off x="504787" y="5075190"/>
            <a:ext cx="6182588" cy="381053"/>
          </a:xfrm>
          <a:prstGeom prst="rect">
            <a:avLst/>
          </a:prstGeom>
        </p:spPr>
      </p:pic>
      <p:sp>
        <p:nvSpPr>
          <p:cNvPr id="4" name="TextBox 3"/>
          <p:cNvSpPr txBox="1"/>
          <p:nvPr/>
        </p:nvSpPr>
        <p:spPr>
          <a:xfrm>
            <a:off x="6753138" y="1895912"/>
            <a:ext cx="4941115" cy="923330"/>
          </a:xfrm>
          <a:prstGeom prst="rect">
            <a:avLst/>
          </a:prstGeom>
          <a:noFill/>
        </p:spPr>
        <p:txBody>
          <a:bodyPr wrap="square" rtlCol="0">
            <a:spAutoFit/>
          </a:bodyPr>
          <a:lstStyle/>
          <a:p>
            <a:r>
              <a:rPr lang="en-US" dirty="0" smtClean="0"/>
              <a:t>We use Cross validation, and </a:t>
            </a:r>
            <a:r>
              <a:rPr lang="en-US" dirty="0" err="1" smtClean="0"/>
              <a:t>Kfold</a:t>
            </a:r>
            <a:r>
              <a:rPr lang="en-US" dirty="0" smtClean="0"/>
              <a:t> to calculate the average accuracy of the LGBM classifier, the result is still 63%.</a:t>
            </a:r>
            <a:endParaRPr lang="en-US" dirty="0"/>
          </a:p>
        </p:txBody>
      </p:sp>
    </p:spTree>
    <p:extLst>
      <p:ext uri="{BB962C8B-B14F-4D97-AF65-F5344CB8AC3E}">
        <p14:creationId xmlns:p14="http://schemas.microsoft.com/office/powerpoint/2010/main" val="38404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AGENDA</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4467924" cy="3917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sz="2000" dirty="0">
                <a:solidFill>
                  <a:srgbClr val="002060"/>
                </a:solidFill>
              </a:rPr>
              <a:t>Introduction</a:t>
            </a:r>
          </a:p>
          <a:p>
            <a:pPr marL="342900" indent="-342900" algn="l">
              <a:buFont typeface="Wingdings" panose="05000000000000000000" pitchFamily="2" charset="2"/>
              <a:buChar char="§"/>
            </a:pPr>
            <a:r>
              <a:rPr lang="en-US" sz="2000" dirty="0">
                <a:solidFill>
                  <a:srgbClr val="002060"/>
                </a:solidFill>
              </a:rPr>
              <a:t>Inspiration to select data</a:t>
            </a:r>
          </a:p>
          <a:p>
            <a:pPr marL="342900" indent="-342900" algn="l">
              <a:buFont typeface="Wingdings" panose="05000000000000000000" pitchFamily="2" charset="2"/>
              <a:buChar char="§"/>
            </a:pPr>
            <a:r>
              <a:rPr lang="en-US" sz="2000" dirty="0">
                <a:solidFill>
                  <a:srgbClr val="002060"/>
                </a:solidFill>
              </a:rPr>
              <a:t>About Data</a:t>
            </a:r>
          </a:p>
          <a:p>
            <a:pPr marL="342900" indent="-342900" algn="l">
              <a:buFont typeface="Wingdings" panose="05000000000000000000" pitchFamily="2" charset="2"/>
              <a:buChar char="§"/>
            </a:pPr>
            <a:r>
              <a:rPr lang="en-US" sz="2000" dirty="0">
                <a:solidFill>
                  <a:srgbClr val="002060"/>
                </a:solidFill>
              </a:rPr>
              <a:t>Analysis</a:t>
            </a:r>
          </a:p>
          <a:p>
            <a:pPr marL="800100" lvl="1" indent="-342900" algn="l">
              <a:buFont typeface="Wingdings" panose="05000000000000000000" pitchFamily="2" charset="2"/>
              <a:buChar char="§"/>
            </a:pPr>
            <a:r>
              <a:rPr lang="en-US" dirty="0">
                <a:solidFill>
                  <a:srgbClr val="002060"/>
                </a:solidFill>
              </a:rPr>
              <a:t>Website</a:t>
            </a:r>
          </a:p>
          <a:p>
            <a:pPr marL="800100" lvl="1" indent="-342900" algn="l">
              <a:buFont typeface="Wingdings" panose="05000000000000000000" pitchFamily="2" charset="2"/>
              <a:buChar char="§"/>
            </a:pPr>
            <a:r>
              <a:rPr lang="en-US" dirty="0">
                <a:solidFill>
                  <a:srgbClr val="002060"/>
                </a:solidFill>
              </a:rPr>
              <a:t>Data cleaning</a:t>
            </a:r>
          </a:p>
          <a:p>
            <a:pPr marL="800100" lvl="1" indent="-342900" algn="l">
              <a:buFont typeface="Wingdings" panose="05000000000000000000" pitchFamily="2" charset="2"/>
              <a:buChar char="§"/>
            </a:pPr>
            <a:r>
              <a:rPr lang="en-US" dirty="0">
                <a:solidFill>
                  <a:srgbClr val="002060"/>
                </a:solidFill>
              </a:rPr>
              <a:t>Machine-learning</a:t>
            </a:r>
          </a:p>
          <a:p>
            <a:pPr marL="800100" lvl="1" indent="-342900" algn="l">
              <a:buFont typeface="Wingdings" panose="05000000000000000000" pitchFamily="2" charset="2"/>
              <a:buChar char="§"/>
            </a:pPr>
            <a:r>
              <a:rPr lang="en-US" dirty="0">
                <a:solidFill>
                  <a:srgbClr val="002060"/>
                </a:solidFill>
              </a:rPr>
              <a:t>Tableau</a:t>
            </a:r>
          </a:p>
        </p:txBody>
      </p:sp>
    </p:spTree>
    <p:extLst>
      <p:ext uri="{BB962C8B-B14F-4D97-AF65-F5344CB8AC3E}">
        <p14:creationId xmlns:p14="http://schemas.microsoft.com/office/powerpoint/2010/main" val="2462969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3" name="Picture 2">
            <a:extLst>
              <a:ext uri="{FF2B5EF4-FFF2-40B4-BE49-F238E27FC236}">
                <a16:creationId xmlns:a16="http://schemas.microsoft.com/office/drawing/2014/main" id="{AC41B364-385F-3EF6-AB24-723733D015C0}"/>
              </a:ext>
            </a:extLst>
          </p:cNvPr>
          <p:cNvPicPr>
            <a:picLocks noChangeAspect="1"/>
          </p:cNvPicPr>
          <p:nvPr/>
        </p:nvPicPr>
        <p:blipFill>
          <a:blip r:embed="rId3"/>
          <a:stretch>
            <a:fillRect/>
          </a:stretch>
        </p:blipFill>
        <p:spPr>
          <a:xfrm>
            <a:off x="1550172" y="1311680"/>
            <a:ext cx="9091656" cy="4778672"/>
          </a:xfrm>
          <a:prstGeom prst="rect">
            <a:avLst/>
          </a:prstGeom>
        </p:spPr>
      </p:pic>
      <p:sp>
        <p:nvSpPr>
          <p:cNvPr id="5" name="TextBox 4">
            <a:extLst>
              <a:ext uri="{FF2B5EF4-FFF2-40B4-BE49-F238E27FC236}">
                <a16:creationId xmlns:a16="http://schemas.microsoft.com/office/drawing/2014/main" id="{911328AE-76C8-6D79-8A81-DBF5F747CAD9}"/>
              </a:ext>
            </a:extLst>
          </p:cNvPr>
          <p:cNvSpPr txBox="1"/>
          <p:nvPr/>
        </p:nvSpPr>
        <p:spPr>
          <a:xfrm>
            <a:off x="500743" y="6201611"/>
            <a:ext cx="10961399" cy="281231"/>
          </a:xfrm>
          <a:prstGeom prst="rect">
            <a:avLst/>
          </a:prstGeom>
          <a:noFill/>
        </p:spPr>
        <p:txBody>
          <a:bodyPr wrap="square">
            <a:spAutoFit/>
          </a:bodyPr>
          <a:lstStyle/>
          <a:p>
            <a:pPr marL="0" marR="0" algn="ctr">
              <a:lnSpc>
                <a:spcPct val="107000"/>
              </a:lnSpc>
              <a:spcBef>
                <a:spcPts val="0"/>
              </a:spcBef>
              <a:spcAft>
                <a:spcPts val="0"/>
              </a:spcAft>
            </a:pPr>
            <a:r>
              <a:rPr lang="en-US" sz="1200" b="1" kern="100" dirty="0">
                <a:solidFill>
                  <a:schemeClr val="tx2">
                    <a:lumMod val="50000"/>
                  </a:schemeClr>
                </a:solidFill>
                <a:effectLst/>
                <a:latin typeface="Calibri" panose="020F0502020204030204" pitchFamily="34" charset="0"/>
                <a:ea typeface="Calibri" panose="020F0502020204030204" pitchFamily="34" charset="0"/>
                <a:cs typeface="Calibri" panose="020F0502020204030204" pitchFamily="34" charset="0"/>
              </a:rPr>
              <a:t>Tableau dashboard – main page explains about distributions of the homicides across US cities. The dashboard has filters based on Cities &amp; a range of count of homicides</a:t>
            </a:r>
            <a:endParaRPr lang="en-US" sz="1200" kern="1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470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4" name="Picture 3">
            <a:extLst>
              <a:ext uri="{FF2B5EF4-FFF2-40B4-BE49-F238E27FC236}">
                <a16:creationId xmlns:a16="http://schemas.microsoft.com/office/drawing/2014/main" id="{6D4F358A-8AF8-5918-7B1F-843129550BC7}"/>
              </a:ext>
            </a:extLst>
          </p:cNvPr>
          <p:cNvPicPr>
            <a:picLocks noChangeAspect="1"/>
          </p:cNvPicPr>
          <p:nvPr/>
        </p:nvPicPr>
        <p:blipFill>
          <a:blip r:embed="rId3"/>
          <a:stretch>
            <a:fillRect/>
          </a:stretch>
        </p:blipFill>
        <p:spPr>
          <a:xfrm>
            <a:off x="1821543" y="1200421"/>
            <a:ext cx="9343162" cy="4914357"/>
          </a:xfrm>
          <a:prstGeom prst="rect">
            <a:avLst/>
          </a:prstGeom>
        </p:spPr>
      </p:pic>
      <p:sp>
        <p:nvSpPr>
          <p:cNvPr id="6" name="TextBox 5">
            <a:extLst>
              <a:ext uri="{FF2B5EF4-FFF2-40B4-BE49-F238E27FC236}">
                <a16:creationId xmlns:a16="http://schemas.microsoft.com/office/drawing/2014/main" id="{DF76C242-EE21-D8B2-407D-B044B24CDEE5}"/>
              </a:ext>
            </a:extLst>
          </p:cNvPr>
          <p:cNvSpPr txBox="1"/>
          <p:nvPr/>
        </p:nvSpPr>
        <p:spPr>
          <a:xfrm>
            <a:off x="351971" y="6157037"/>
            <a:ext cx="11488057" cy="478849"/>
          </a:xfrm>
          <a:prstGeom prst="rect">
            <a:avLst/>
          </a:prstGeom>
          <a:noFill/>
        </p:spPr>
        <p:txBody>
          <a:bodyPr wrap="square">
            <a:spAutoFit/>
          </a:bodyPr>
          <a:lstStyle/>
          <a:p>
            <a:pPr marL="0" marR="0" algn="ctr">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Tableau dashboard – second page explains demography wise distributions of the homicides across US cities. The dashboard has filters based on “Arrest” “no arrest” &amp; a range of count of homicides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053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915E-29CC-230D-994B-C9E8BC2DE5C1}"/>
              </a:ext>
            </a:extLst>
          </p:cNvPr>
          <p:cNvSpPr>
            <a:spLocks noGrp="1"/>
          </p:cNvSpPr>
          <p:nvPr>
            <p:ph type="title"/>
          </p:nvPr>
        </p:nvSpPr>
        <p:spPr>
          <a:xfrm>
            <a:off x="526143" y="386897"/>
            <a:ext cx="10515600" cy="1325563"/>
          </a:xfrm>
        </p:spPr>
        <p:txBody>
          <a:bodyPr>
            <a:normAutofit/>
          </a:bodyPr>
          <a:lstStyle/>
          <a:p>
            <a:r>
              <a:rPr lang="en-US" sz="4000" dirty="0">
                <a:solidFill>
                  <a:schemeClr val="tx2">
                    <a:lumMod val="50000"/>
                  </a:schemeClr>
                </a:solidFill>
              </a:rPr>
              <a:t>Q&amp;A</a:t>
            </a:r>
          </a:p>
        </p:txBody>
      </p:sp>
      <p:sp>
        <p:nvSpPr>
          <p:cNvPr id="4" name="Content Placeholder 2">
            <a:extLst>
              <a:ext uri="{FF2B5EF4-FFF2-40B4-BE49-F238E27FC236}">
                <a16:creationId xmlns:a16="http://schemas.microsoft.com/office/drawing/2014/main" id="{5CE0318A-581A-C23C-4BFF-0948AD6B634A}"/>
              </a:ext>
            </a:extLst>
          </p:cNvPr>
          <p:cNvSpPr txBox="1">
            <a:spLocks/>
          </p:cNvSpPr>
          <p:nvPr/>
        </p:nvSpPr>
        <p:spPr>
          <a:xfrm>
            <a:off x="702516" y="1712460"/>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References</a:t>
            </a:r>
          </a:p>
          <a:p>
            <a:pPr marL="285750" indent="-285750" algn="l">
              <a:buFont typeface="Wingdings" panose="05000000000000000000" pitchFamily="2" charset="2"/>
              <a:buChar char="§"/>
            </a:pPr>
            <a:r>
              <a:rPr lang="en-US" sz="2000" b="1" dirty="0">
                <a:solidFill>
                  <a:schemeClr val="tx2">
                    <a:lumMod val="50000"/>
                  </a:schemeClr>
                </a:solidFill>
                <a:latin typeface="+mj-lt"/>
              </a:rPr>
              <a:t>xxxxxxxxxxxxxxxxxxxxxxxxxxxxxxxxxx</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69179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Project Title &amp; Description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898871" y="1314253"/>
            <a:ext cx="10515600" cy="50518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Title - “Homicides over the past decade”</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 have selected above as our Title / theme to perform the data analysis</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4  - Our main purpose is to use a standard dataset and utilize various tools that we learn so far i.e. – machine learning, Tableau</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connect to a file set</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fetch data and organize them with various useable data frame</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Perform supervised model / predictions</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use correlation and create various Bar, Donut, line charts using Tableau</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 Collection-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Washington Post collected data on more than 52,000 criminal homicides over the past decade in 50 of the largest American cities. The data included the location of the killing, whether an arrest was made and, in most cases, basic demographic information about each victim.  Reporters received data in many formats, including paper, and worked for months to clean and standardize it, comparing homicide counts and aggregate closure rates with FBI data to ensure the records were as accurate as possible.</a:t>
            </a:r>
            <a:endParaRPr lang="en-US" sz="2000" dirty="0">
              <a:solidFill>
                <a:schemeClr val="tx2">
                  <a:lumMod val="50000"/>
                </a:schemeClr>
              </a:solidFill>
            </a:endParaRPr>
          </a:p>
        </p:txBody>
      </p:sp>
    </p:spTree>
    <p:extLst>
      <p:ext uri="{BB962C8B-B14F-4D97-AF65-F5344CB8AC3E}">
        <p14:creationId xmlns:p14="http://schemas.microsoft.com/office/powerpoint/2010/main" val="76138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INSPIRATION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10515600" cy="39077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Why did you decide to use that topic? Inspiration, etc.</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Carlos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My inspiration is to analyzing a homicides dataset to investigate how victim age influences arrest outcomes in  cases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Raj –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learn more about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dataset and related investigation</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and used acquired knowledge of the data science bootcamp for the data analysis. Eventually, participate in the volunteer program to help community to serve better.</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Ann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I am interested in knowing more about the shared factors among all the homicide cases.</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John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are never a good thing. Having a better understanding of which populations are affected will help us better address homicide to protect these demographics.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340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Homicides – Dataset from Kaggle </a:t>
            </a:r>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2"/>
              </a:rPr>
              <a:t>https://www.kaggle.com/datasets/joebeachcapital/homicides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Population Data – Datasets from US Census</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3"/>
              </a:rPr>
              <a:t>https://www.census.gov/data/datasets/time-series/demo/popest/intercensal-2000-2010-cities-and-towns.html</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4"/>
              </a:rPr>
              <a:t>https://www.census.gov/programs-surveys/popest/technical-documentation/research/evaluation-estimates/2020-evaluation-estimates/2010s-cities-and-towns-total.html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l">
              <a:buFont typeface="Wingdings" panose="05000000000000000000" pitchFamily="2" charset="2"/>
              <a:buChar char="§"/>
            </a:pPr>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spTree>
    <p:extLst>
      <p:ext uri="{BB962C8B-B14F-4D97-AF65-F5344CB8AC3E}">
        <p14:creationId xmlns:p14="http://schemas.microsoft.com/office/powerpoint/2010/main" val="72530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375423" y="1015686"/>
            <a:ext cx="11441152" cy="3694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SubEst2010.csv		SubEst2020.csv			all_pop_data.csv</a:t>
            </a:r>
            <a:endParaRPr lang="en-US" dirty="0">
              <a:solidFill>
                <a:schemeClr val="bg2">
                  <a:lumMod val="50000"/>
                </a:schemeClr>
              </a:solidFill>
              <a:latin typeface="+mj-lt"/>
            </a:endParaRPr>
          </a:p>
        </p:txBody>
      </p:sp>
      <p:pic>
        <p:nvPicPr>
          <p:cNvPr id="7" name="Picture 6">
            <a:extLst>
              <a:ext uri="{FF2B5EF4-FFF2-40B4-BE49-F238E27FC236}">
                <a16:creationId xmlns:a16="http://schemas.microsoft.com/office/drawing/2014/main" id="{B66AAA44-D960-27D0-E756-91E7801D3FA4}"/>
              </a:ext>
            </a:extLst>
          </p:cNvPr>
          <p:cNvPicPr>
            <a:picLocks noChangeAspect="1"/>
          </p:cNvPicPr>
          <p:nvPr/>
        </p:nvPicPr>
        <p:blipFill>
          <a:blip r:embed="rId2"/>
          <a:stretch>
            <a:fillRect/>
          </a:stretch>
        </p:blipFill>
        <p:spPr>
          <a:xfrm>
            <a:off x="119822" y="1385155"/>
            <a:ext cx="3696216" cy="4610743"/>
          </a:xfrm>
          <a:prstGeom prst="rect">
            <a:avLst/>
          </a:prstGeom>
        </p:spPr>
      </p:pic>
      <p:pic>
        <p:nvPicPr>
          <p:cNvPr id="12" name="Picture 11">
            <a:extLst>
              <a:ext uri="{FF2B5EF4-FFF2-40B4-BE49-F238E27FC236}">
                <a16:creationId xmlns:a16="http://schemas.microsoft.com/office/drawing/2014/main" id="{1D2B47D9-AD3A-F90B-90BC-4B3EB1F59C4B}"/>
              </a:ext>
            </a:extLst>
          </p:cNvPr>
          <p:cNvPicPr>
            <a:picLocks noChangeAspect="1"/>
          </p:cNvPicPr>
          <p:nvPr/>
        </p:nvPicPr>
        <p:blipFill>
          <a:blip r:embed="rId3"/>
          <a:stretch>
            <a:fillRect/>
          </a:stretch>
        </p:blipFill>
        <p:spPr>
          <a:xfrm>
            <a:off x="4071639" y="1385155"/>
            <a:ext cx="3734321" cy="5334744"/>
          </a:xfrm>
          <a:prstGeom prst="rect">
            <a:avLst/>
          </a:prstGeom>
        </p:spPr>
      </p:pic>
      <p:sp>
        <p:nvSpPr>
          <p:cNvPr id="13" name="TextBox 12">
            <a:extLst>
              <a:ext uri="{FF2B5EF4-FFF2-40B4-BE49-F238E27FC236}">
                <a16:creationId xmlns:a16="http://schemas.microsoft.com/office/drawing/2014/main" id="{56C5CE42-EA61-688A-228B-C4A986BB2AA3}"/>
              </a:ext>
            </a:extLst>
          </p:cNvPr>
          <p:cNvSpPr txBox="1"/>
          <p:nvPr/>
        </p:nvSpPr>
        <p:spPr>
          <a:xfrm>
            <a:off x="7805960" y="1487697"/>
            <a:ext cx="426621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Dropped 2000-2006 and 2018-2020</a:t>
            </a:r>
          </a:p>
          <a:p>
            <a:pPr marL="285750" indent="-285750">
              <a:buFont typeface="Arial" panose="020B0604020202020204" pitchFamily="34" charset="0"/>
              <a:buChar char="•"/>
            </a:pPr>
            <a:r>
              <a:rPr lang="en-US" sz="2000" dirty="0"/>
              <a:t>Changed STNAME (state name) from full name to 2-letter abbreviation</a:t>
            </a:r>
          </a:p>
          <a:p>
            <a:pPr marL="285750" indent="-285750">
              <a:buFont typeface="Arial" panose="020B0604020202020204" pitchFamily="34" charset="0"/>
              <a:buChar char="•"/>
            </a:pPr>
            <a:r>
              <a:rPr lang="en-US" sz="2000" dirty="0"/>
              <a:t>Edited cities in the NAME column to match the 50 cities from the homicide_data.csv</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Merged the two files together using City and State. </a:t>
            </a:r>
          </a:p>
        </p:txBody>
      </p:sp>
      <p:pic>
        <p:nvPicPr>
          <p:cNvPr id="15" name="Picture 14">
            <a:extLst>
              <a:ext uri="{FF2B5EF4-FFF2-40B4-BE49-F238E27FC236}">
                <a16:creationId xmlns:a16="http://schemas.microsoft.com/office/drawing/2014/main" id="{84B480F4-F81E-5280-195A-79C6E125EA62}"/>
              </a:ext>
            </a:extLst>
          </p:cNvPr>
          <p:cNvPicPr>
            <a:picLocks noChangeAspect="1"/>
          </p:cNvPicPr>
          <p:nvPr/>
        </p:nvPicPr>
        <p:blipFill rotWithShape="1">
          <a:blip r:embed="rId4"/>
          <a:srcRect t="31200"/>
          <a:stretch/>
        </p:blipFill>
        <p:spPr>
          <a:xfrm>
            <a:off x="8650976" y="3525642"/>
            <a:ext cx="800212" cy="819264"/>
          </a:xfrm>
          <a:prstGeom prst="rect">
            <a:avLst/>
          </a:prstGeom>
        </p:spPr>
      </p:pic>
      <p:pic>
        <p:nvPicPr>
          <p:cNvPr id="17" name="Picture 16">
            <a:extLst>
              <a:ext uri="{FF2B5EF4-FFF2-40B4-BE49-F238E27FC236}">
                <a16:creationId xmlns:a16="http://schemas.microsoft.com/office/drawing/2014/main" id="{9D16B705-4070-36F3-C747-A4A3858D1339}"/>
              </a:ext>
            </a:extLst>
          </p:cNvPr>
          <p:cNvPicPr>
            <a:picLocks noChangeAspect="1"/>
          </p:cNvPicPr>
          <p:nvPr/>
        </p:nvPicPr>
        <p:blipFill rotWithShape="1">
          <a:blip r:embed="rId5"/>
          <a:srcRect b="24395"/>
          <a:stretch/>
        </p:blipFill>
        <p:spPr>
          <a:xfrm>
            <a:off x="9980522" y="3633167"/>
            <a:ext cx="781159" cy="619409"/>
          </a:xfrm>
          <a:prstGeom prst="rect">
            <a:avLst/>
          </a:prstGeom>
        </p:spPr>
      </p:pic>
      <p:cxnSp>
        <p:nvCxnSpPr>
          <p:cNvPr id="19" name="Straight Arrow Connector 18">
            <a:extLst>
              <a:ext uri="{FF2B5EF4-FFF2-40B4-BE49-F238E27FC236}">
                <a16:creationId xmlns:a16="http://schemas.microsoft.com/office/drawing/2014/main" id="{90099C69-87E9-650C-516E-A5972345FE76}"/>
              </a:ext>
            </a:extLst>
          </p:cNvPr>
          <p:cNvCxnSpPr>
            <a:stCxn id="15" idx="3"/>
            <a:endCxn id="17" idx="1"/>
          </p:cNvCxnSpPr>
          <p:nvPr/>
        </p:nvCxnSpPr>
        <p:spPr>
          <a:xfrm>
            <a:off x="9451188" y="3935274"/>
            <a:ext cx="529334" cy="759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440E35-D22B-7081-E8DA-AFF7ABEC37F5}"/>
              </a:ext>
            </a:extLst>
          </p:cNvPr>
          <p:cNvCxnSpPr/>
          <p:nvPr/>
        </p:nvCxnSpPr>
        <p:spPr>
          <a:xfrm>
            <a:off x="6880303" y="1207535"/>
            <a:ext cx="148451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327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pic>
        <p:nvPicPr>
          <p:cNvPr id="5" name="Picture 4">
            <a:extLst>
              <a:ext uri="{FF2B5EF4-FFF2-40B4-BE49-F238E27FC236}">
                <a16:creationId xmlns:a16="http://schemas.microsoft.com/office/drawing/2014/main" id="{2E2E95D8-80F5-AECE-503D-6D9F1A45A977}"/>
              </a:ext>
            </a:extLst>
          </p:cNvPr>
          <p:cNvPicPr>
            <a:picLocks noChangeAspect="1"/>
          </p:cNvPicPr>
          <p:nvPr/>
        </p:nvPicPr>
        <p:blipFill>
          <a:blip r:embed="rId2"/>
          <a:stretch>
            <a:fillRect/>
          </a:stretch>
        </p:blipFill>
        <p:spPr>
          <a:xfrm>
            <a:off x="163165" y="978307"/>
            <a:ext cx="11865669" cy="1961663"/>
          </a:xfrm>
          <a:prstGeom prst="rect">
            <a:avLst/>
          </a:prstGeom>
        </p:spPr>
      </p:pic>
    </p:spTree>
    <p:extLst>
      <p:ext uri="{BB962C8B-B14F-4D97-AF65-F5344CB8AC3E}">
        <p14:creationId xmlns:p14="http://schemas.microsoft.com/office/powerpoint/2010/main" val="60701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homicide_data.csv</a:t>
            </a:r>
          </a:p>
          <a:p>
            <a:pPr algn="l"/>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pic>
        <p:nvPicPr>
          <p:cNvPr id="3" name="Picture 2">
            <a:extLst>
              <a:ext uri="{FF2B5EF4-FFF2-40B4-BE49-F238E27FC236}">
                <a16:creationId xmlns:a16="http://schemas.microsoft.com/office/drawing/2014/main" id="{017C318E-BAA7-7DB8-F408-FEBAF45688C6}"/>
              </a:ext>
            </a:extLst>
          </p:cNvPr>
          <p:cNvPicPr>
            <a:picLocks noChangeAspect="1"/>
          </p:cNvPicPr>
          <p:nvPr/>
        </p:nvPicPr>
        <p:blipFill>
          <a:blip r:embed="rId2"/>
          <a:stretch>
            <a:fillRect/>
          </a:stretch>
        </p:blipFill>
        <p:spPr>
          <a:xfrm>
            <a:off x="267082" y="1750315"/>
            <a:ext cx="11654356" cy="2684368"/>
          </a:xfrm>
          <a:prstGeom prst="rect">
            <a:avLst/>
          </a:prstGeom>
        </p:spPr>
      </p:pic>
      <p:sp>
        <p:nvSpPr>
          <p:cNvPr id="5" name="TextBox 4">
            <a:extLst>
              <a:ext uri="{FF2B5EF4-FFF2-40B4-BE49-F238E27FC236}">
                <a16:creationId xmlns:a16="http://schemas.microsoft.com/office/drawing/2014/main" id="{D042F3BB-C41E-DC58-2425-65BDEE441191}"/>
              </a:ext>
            </a:extLst>
          </p:cNvPr>
          <p:cNvSpPr txBox="1"/>
          <p:nvPr/>
        </p:nvSpPr>
        <p:spPr>
          <a:xfrm>
            <a:off x="263602" y="4434683"/>
            <a:ext cx="1165435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Dropped data that did not have full demographic information</a:t>
            </a:r>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sp>
        <p:nvSpPr>
          <p:cNvPr id="6" name="TextBox 5">
            <a:extLst>
              <a:ext uri="{FF2B5EF4-FFF2-40B4-BE49-F238E27FC236}">
                <a16:creationId xmlns:a16="http://schemas.microsoft.com/office/drawing/2014/main" id="{3DBBE50C-2952-F384-B9D4-C997E1680990}"/>
              </a:ext>
            </a:extLst>
          </p:cNvPr>
          <p:cNvSpPr txBox="1"/>
          <p:nvPr/>
        </p:nvSpPr>
        <p:spPr>
          <a:xfrm>
            <a:off x="8317461" y="4514682"/>
            <a:ext cx="3423425" cy="1754326"/>
          </a:xfrm>
          <a:prstGeom prst="rect">
            <a:avLst/>
          </a:prstGeom>
          <a:solidFill>
            <a:schemeClr val="bg1"/>
          </a:solidFill>
          <a:ln>
            <a:solidFill>
              <a:schemeClr val="tx1"/>
            </a:solidFill>
          </a:ln>
        </p:spPr>
        <p:txBody>
          <a:bodyPr wrap="square" rtlCol="0">
            <a:spAutoFit/>
          </a:bodyPr>
          <a:lstStyle/>
          <a:p>
            <a:pPr algn="l"/>
            <a:r>
              <a:rPr lang="en-US" b="0" i="0" dirty="0">
                <a:solidFill>
                  <a:srgbClr val="000000"/>
                </a:solidFill>
                <a:effectLst/>
                <a:latin typeface="Helvetica Neue"/>
              </a:rPr>
              <a:t>Dallas, TX, Phoenix, AZ, </a:t>
            </a:r>
          </a:p>
          <a:p>
            <a:pPr algn="l"/>
            <a:r>
              <a:rPr lang="en-US" b="0" i="0" dirty="0">
                <a:solidFill>
                  <a:srgbClr val="000000"/>
                </a:solidFill>
                <a:effectLst/>
                <a:latin typeface="Helvetica Neue"/>
              </a:rPr>
              <a:t>Kansas City, MO, where dropped entirely.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Original Homicide Count: 52179 </a:t>
            </a:r>
          </a:p>
          <a:p>
            <a:pPr algn="l"/>
            <a:r>
              <a:rPr lang="en-US" b="0" i="0" dirty="0">
                <a:solidFill>
                  <a:srgbClr val="000000"/>
                </a:solidFill>
                <a:effectLst/>
                <a:latin typeface="Helvetica Neue"/>
              </a:rPr>
              <a:t>Count of Usable Data: 47478</a:t>
            </a:r>
          </a:p>
        </p:txBody>
      </p:sp>
      <p:cxnSp>
        <p:nvCxnSpPr>
          <p:cNvPr id="9" name="Straight Arrow Connector 8">
            <a:extLst>
              <a:ext uri="{FF2B5EF4-FFF2-40B4-BE49-F238E27FC236}">
                <a16:creationId xmlns:a16="http://schemas.microsoft.com/office/drawing/2014/main" id="{7D3157C8-AD76-9B2D-F6A6-1A7C4B28531A}"/>
              </a:ext>
            </a:extLst>
          </p:cNvPr>
          <p:cNvCxnSpPr/>
          <p:nvPr/>
        </p:nvCxnSpPr>
        <p:spPr>
          <a:xfrm flipH="1" flipV="1">
            <a:off x="7025268" y="5263376"/>
            <a:ext cx="1271239" cy="140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336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273</TotalTime>
  <Words>1906</Words>
  <Application>Microsoft Office PowerPoint</Application>
  <PresentationFormat>Widescreen</PresentationFormat>
  <Paragraphs>217</Paragraphs>
  <Slides>32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Helvetica Neue</vt:lpstr>
      <vt:lpstr>Times New Roman</vt:lpstr>
      <vt:lpstr>Wingdings</vt:lpstr>
      <vt:lpstr>Office Theme</vt:lpstr>
      <vt:lpstr>Homicide over the past decade Project-4 Group-1 SMU Data Science Bootcamp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Homicide over the past decade Project 4 Data Analysis SMU Data Science Bootcamp</dc:title>
  <dc:creator>Raj Agrawal</dc:creator>
  <cp:lastModifiedBy>Home</cp:lastModifiedBy>
  <cp:revision>21</cp:revision>
  <dcterms:created xsi:type="dcterms:W3CDTF">2023-09-17T18:48:40Z</dcterms:created>
  <dcterms:modified xsi:type="dcterms:W3CDTF">2023-09-19T18:24:17Z</dcterms:modified>
</cp:coreProperties>
</file>